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22"/>
  </p:notesMasterIdLst>
  <p:sldIdLst>
    <p:sldId id="257" r:id="rId6"/>
    <p:sldId id="562" r:id="rId7"/>
    <p:sldId id="2147198098" r:id="rId8"/>
    <p:sldId id="2147198109" r:id="rId9"/>
    <p:sldId id="2147198096" r:id="rId10"/>
    <p:sldId id="2147198099" r:id="rId11"/>
    <p:sldId id="305" r:id="rId12"/>
    <p:sldId id="2147198100" r:id="rId13"/>
    <p:sldId id="2147198101" r:id="rId14"/>
    <p:sldId id="2147198102" r:id="rId15"/>
    <p:sldId id="2147198103" r:id="rId16"/>
    <p:sldId id="2147198104" r:id="rId17"/>
    <p:sldId id="2147198105" r:id="rId18"/>
    <p:sldId id="2147198106" r:id="rId19"/>
    <p:sldId id="2147198108" r:id="rId20"/>
    <p:sldId id="2147198107" r:id="rId21"/>
  </p:sldIdLst>
  <p:sldSz cx="12192000" cy="6858000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Bordi Øvergaard" initials="NBØ" lastIdx="1" clrIdx="0">
    <p:extLst>
      <p:ext uri="{19B8F6BF-5375-455C-9EA6-DF929625EA0E}">
        <p15:presenceInfo xmlns:p15="http://schemas.microsoft.com/office/powerpoint/2012/main" userId="S-1-5-21-608862378-1626917456-406177805-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Mørk stil 2 -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emastil 1 -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65779" autoAdjust="0"/>
  </p:normalViewPr>
  <p:slideViewPr>
    <p:cSldViewPr snapToGrid="0">
      <p:cViewPr varScale="1">
        <p:scale>
          <a:sx n="52" d="100"/>
          <a:sy n="52" d="100"/>
        </p:scale>
        <p:origin x="12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D4EF1-3590-44AF-9820-23F1496898E5}" type="datetimeFigureOut">
              <a:rPr lang="nb-NO" smtClean="0"/>
              <a:t>05.11.2025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751222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20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24F9-DBC7-410C-8273-BF03FDA1F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36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14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24F9-DBC7-410C-8273-BF03FDA1F1A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6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785" y="549276"/>
            <a:ext cx="10164233" cy="1008063"/>
          </a:xfrm>
        </p:spPr>
        <p:txBody>
          <a:bodyPr/>
          <a:lstStyle>
            <a:lvl1pPr>
              <a:defRPr sz="5000"/>
            </a:lvl1pPr>
          </a:lstStyle>
          <a:p>
            <a:r>
              <a:rPr lang="nb-NO" altLang="en-US"/>
              <a:t>Klikk for å redigere tittelstil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133601"/>
            <a:ext cx="8737600" cy="3382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b-NO" altLang="en-US"/>
              <a:t>Klikk for å redigere undertittelstil i malen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3F80D7E-A044-4893-9EA9-C29769E7301A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Kirkenes 05.11.2025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814917" y="333375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71134" y="5876925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66EAF-3550-4214-A91C-56FF3687A1D4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4017" y="549276"/>
            <a:ext cx="2743200" cy="53943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4417" y="549276"/>
            <a:ext cx="8026400" cy="53943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66C5A-0CAB-4E7E-8E36-8F52A7DF19D4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785" y="549276"/>
            <a:ext cx="10164233" cy="1008063"/>
          </a:xfrm>
        </p:spPr>
        <p:txBody>
          <a:bodyPr/>
          <a:lstStyle>
            <a:lvl1pPr>
              <a:defRPr sz="5000"/>
            </a:lvl1pPr>
          </a:lstStyle>
          <a:p>
            <a:r>
              <a:rPr lang="nb-NO" altLang="en-US"/>
              <a:t>Klikk for å redigere tittelstil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133601"/>
            <a:ext cx="8737600" cy="33829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b-NO" altLang="en-US"/>
              <a:t>Klikk for å redigere undertittelstil i malen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FAF062E-3F2F-4253-9CDC-088D6D05E246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Kirkenes 05.11.2025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814917" y="333375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871134" y="5876925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68FD5-457E-4204-BA0F-47906374F7FD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5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257DC-7165-4CA9-A0CC-BC22B2A78C45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6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00EDC-7804-404E-8E48-9B634D63690C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4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28E19-26FF-4795-8EB9-97F70808D153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E824B-7D65-4F78-A59A-E5FD20D07CB3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80121-008F-4D59-80E2-631B706DA24E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0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235E3-BECE-4CE8-9BEE-8F8B33DD73CA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AEB74-3043-4BDC-ADAA-2EDAF9730F17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A0CD8-6DEE-41B5-93F7-3AF5692A5A7C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4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3693D-8AE4-47D9-80B7-6F6EC3928918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0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4017" y="549276"/>
            <a:ext cx="2743200" cy="53943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4417" y="549276"/>
            <a:ext cx="8026400" cy="53943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03703-2B67-429F-BBDB-5CD5B7201538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B9EDF-11CA-4787-9E02-3CF20D96C4B8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4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12417" y="1628776"/>
            <a:ext cx="538480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A71FD-A1D4-4B2D-85F7-465F6A2E1398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1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EC46D-88EC-446C-A02C-51C405F9D7DC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A6FAF-055B-49EF-B443-4773991AB376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7B7D2-90E2-4BD3-9282-05498AAD540E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17DCA-D28A-402E-98E8-DFE8B2B0837F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C53A7-F579-4D26-B079-07E9741F66EF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8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549275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457200"/>
            <a:fld id="{32946747-4F4C-445E-82C5-234B0510606A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A0A70"/>
                </a:solidFill>
                <a:latin typeface="+mj-lt"/>
              </a:defRPr>
            </a:lvl1pPr>
          </a:lstStyle>
          <a:p>
            <a:pPr defTabSz="457200"/>
            <a:r>
              <a:rPr lang="en-US"/>
              <a:t>Kirkenes 05.11.2025</a:t>
            </a: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527051" y="47625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pic>
        <p:nvPicPr>
          <p:cNvPr id="28681" name="Picture 9" descr="sor-varanger-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2284" y="5876925"/>
            <a:ext cx="558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54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549275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628776"/>
            <a:ext cx="1097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defTabSz="457200"/>
            <a:fld id="{49B29130-97E5-4D0B-B021-18A8F9050DE4}" type="datetime1">
              <a:rPr lang="en-US" smtClean="0">
                <a:solidFill>
                  <a:srgbClr val="000000"/>
                </a:solidFill>
              </a:rPr>
              <a:t>11/5/2025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A0A70"/>
                </a:solidFill>
                <a:latin typeface="+mj-lt"/>
              </a:defRPr>
            </a:lvl1pPr>
          </a:lstStyle>
          <a:p>
            <a:pPr defTabSz="457200"/>
            <a:r>
              <a:rPr lang="en-US"/>
              <a:t>Kirkenes 05.11.2025</a:t>
            </a: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527051" y="47625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nb-NO">
              <a:solidFill>
                <a:srgbClr val="000000"/>
              </a:solidFill>
            </a:endParaRPr>
          </a:p>
        </p:txBody>
      </p:sp>
      <p:pic>
        <p:nvPicPr>
          <p:cNvPr id="28681" name="Picture 9" descr="sor-varanger-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2284" y="5876925"/>
            <a:ext cx="558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60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0A7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5" y="586761"/>
            <a:ext cx="7765588" cy="23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778599" y="2202467"/>
            <a:ext cx="551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nb-NO" sz="2400" dirty="0"/>
              <a:t>en grensesprengende kommune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730C97-EF22-4FC3-AA3C-3C84CC90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024" y="473789"/>
            <a:ext cx="2404969" cy="192778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BEE3337-C564-4656-BF6D-73A7C197EF37}"/>
              </a:ext>
            </a:extLst>
          </p:cNvPr>
          <p:cNvSpPr txBox="1"/>
          <p:nvPr/>
        </p:nvSpPr>
        <p:spPr>
          <a:xfrm>
            <a:off x="3902180" y="5512014"/>
            <a:ext cx="738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Plan- og utviklingssjef Frans Eriksen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F0C6A18-C4EB-46D9-9F71-CCCC98BC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ECDE1CD-88A7-4589-8519-BFFB1A1FD810}"/>
              </a:ext>
            </a:extLst>
          </p:cNvPr>
          <p:cNvSpPr txBox="1"/>
          <p:nvPr/>
        </p:nvSpPr>
        <p:spPr>
          <a:xfrm>
            <a:off x="2087217" y="3379304"/>
            <a:ext cx="9124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Planstrategien 2024-2027 </a:t>
            </a:r>
          </a:p>
          <a:p>
            <a:r>
              <a:rPr lang="nb-NO" sz="3200" b="1" dirty="0"/>
              <a:t>Planoppgaver 2026</a:t>
            </a:r>
          </a:p>
        </p:txBody>
      </p:sp>
    </p:spTree>
    <p:extLst>
      <p:ext uri="{BB962C8B-B14F-4D97-AF65-F5344CB8AC3E}">
        <p14:creationId xmlns:p14="http://schemas.microsoft.com/office/powerpoint/2010/main" val="126329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3073D3-939E-4171-858A-3BBCA3CE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Kommunedelplaner	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27015235-D0E5-4945-AA1B-BEDD2BCC4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76061"/>
              </p:ext>
            </p:extLst>
          </p:nvPr>
        </p:nvGraphicFramePr>
        <p:xfrm>
          <a:off x="624417" y="1439116"/>
          <a:ext cx="10943165" cy="4077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8776">
                  <a:extLst>
                    <a:ext uri="{9D8B030D-6E8A-4147-A177-3AD203B41FA5}">
                      <a16:colId xmlns:a16="http://schemas.microsoft.com/office/drawing/2014/main" val="1905667757"/>
                    </a:ext>
                  </a:extLst>
                </a:gridCol>
                <a:gridCol w="916186">
                  <a:extLst>
                    <a:ext uri="{9D8B030D-6E8A-4147-A177-3AD203B41FA5}">
                      <a16:colId xmlns:a16="http://schemas.microsoft.com/office/drawing/2014/main" val="3296484019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3335255526"/>
                    </a:ext>
                  </a:extLst>
                </a:gridCol>
                <a:gridCol w="574847">
                  <a:extLst>
                    <a:ext uri="{9D8B030D-6E8A-4147-A177-3AD203B41FA5}">
                      <a16:colId xmlns:a16="http://schemas.microsoft.com/office/drawing/2014/main" val="1600778142"/>
                    </a:ext>
                  </a:extLst>
                </a:gridCol>
                <a:gridCol w="574036">
                  <a:extLst>
                    <a:ext uri="{9D8B030D-6E8A-4147-A177-3AD203B41FA5}">
                      <a16:colId xmlns:a16="http://schemas.microsoft.com/office/drawing/2014/main" val="2467855897"/>
                    </a:ext>
                  </a:extLst>
                </a:gridCol>
                <a:gridCol w="574847">
                  <a:extLst>
                    <a:ext uri="{9D8B030D-6E8A-4147-A177-3AD203B41FA5}">
                      <a16:colId xmlns:a16="http://schemas.microsoft.com/office/drawing/2014/main" val="457193397"/>
                    </a:ext>
                  </a:extLst>
                </a:gridCol>
                <a:gridCol w="651871">
                  <a:extLst>
                    <a:ext uri="{9D8B030D-6E8A-4147-A177-3AD203B41FA5}">
                      <a16:colId xmlns:a16="http://schemas.microsoft.com/office/drawing/2014/main" val="4069295675"/>
                    </a:ext>
                  </a:extLst>
                </a:gridCol>
                <a:gridCol w="957538">
                  <a:extLst>
                    <a:ext uri="{9D8B030D-6E8A-4147-A177-3AD203B41FA5}">
                      <a16:colId xmlns:a16="http://schemas.microsoft.com/office/drawing/2014/main" val="1218363046"/>
                    </a:ext>
                  </a:extLst>
                </a:gridCol>
                <a:gridCol w="1410766">
                  <a:extLst>
                    <a:ext uri="{9D8B030D-6E8A-4147-A177-3AD203B41FA5}">
                      <a16:colId xmlns:a16="http://schemas.microsoft.com/office/drawing/2014/main" val="1688074671"/>
                    </a:ext>
                  </a:extLst>
                </a:gridCol>
              </a:tblGrid>
              <a:tr h="68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Planoppgaver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Type endring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Startår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27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Vedtaksår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Status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320726"/>
                  </a:ext>
                </a:extLst>
              </a:tr>
              <a:tr h="686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Byplan Kirkenes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2019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x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x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3 mnd forsinket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53487"/>
                  </a:ext>
                </a:extLst>
              </a:tr>
              <a:tr h="33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Hovedplan for vann og avløp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2020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142638"/>
                  </a:ext>
                </a:extLst>
              </a:tr>
              <a:tr h="33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Hovedplan for vei og trafikk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2019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641940"/>
                  </a:ext>
                </a:extLst>
              </a:tr>
              <a:tr h="33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Kommunedelpan</a:t>
                      </a:r>
                      <a:r>
                        <a:rPr lang="nb-NO" sz="1600" dirty="0">
                          <a:effectLst/>
                        </a:rPr>
                        <a:t> for naturmangfold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432229"/>
                  </a:ext>
                </a:extLst>
              </a:tr>
              <a:tr h="686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Plan for forebygging av omsorgssvikt og atferdsvansker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2027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346163"/>
                  </a:ext>
                </a:extLst>
              </a:tr>
              <a:tr h="33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Strategisk næringsplan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Rullering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2027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Ikke påbegynt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111929"/>
                  </a:ext>
                </a:extLst>
              </a:tr>
              <a:tr h="334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Strategisk plan for helse, omsorg og velferd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Rullering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933037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19EB16D-70EE-43AB-88FE-E0E1F47F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32A2231-0B08-4BEF-B07F-C95DD90E2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9280" y="-1292015"/>
            <a:ext cx="149352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KOMMUNEDELPLAN</a:t>
            </a:r>
            <a:endParaRPr kumimoji="0" lang="nb-NO" alt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3A298-34CB-4C60-850F-32BAFFF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Temaplaner	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0421BE9F-F869-407C-9E5E-E29FAF2EE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952952"/>
              </p:ext>
            </p:extLst>
          </p:nvPr>
        </p:nvGraphicFramePr>
        <p:xfrm>
          <a:off x="624417" y="1417983"/>
          <a:ext cx="11123633" cy="3849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2637">
                  <a:extLst>
                    <a:ext uri="{9D8B030D-6E8A-4147-A177-3AD203B41FA5}">
                      <a16:colId xmlns:a16="http://schemas.microsoft.com/office/drawing/2014/main" val="2070816283"/>
                    </a:ext>
                  </a:extLst>
                </a:gridCol>
                <a:gridCol w="1290007">
                  <a:extLst>
                    <a:ext uri="{9D8B030D-6E8A-4147-A177-3AD203B41FA5}">
                      <a16:colId xmlns:a16="http://schemas.microsoft.com/office/drawing/2014/main" val="892411703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15894396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24531229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69141948"/>
                    </a:ext>
                  </a:extLst>
                </a:gridCol>
                <a:gridCol w="569843">
                  <a:extLst>
                    <a:ext uri="{9D8B030D-6E8A-4147-A177-3AD203B41FA5}">
                      <a16:colId xmlns:a16="http://schemas.microsoft.com/office/drawing/2014/main" val="1881638608"/>
                    </a:ext>
                  </a:extLst>
                </a:gridCol>
                <a:gridCol w="503583">
                  <a:extLst>
                    <a:ext uri="{9D8B030D-6E8A-4147-A177-3AD203B41FA5}">
                      <a16:colId xmlns:a16="http://schemas.microsoft.com/office/drawing/2014/main" val="732575562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4213945176"/>
                    </a:ext>
                  </a:extLst>
                </a:gridCol>
                <a:gridCol w="1331841">
                  <a:extLst>
                    <a:ext uri="{9D8B030D-6E8A-4147-A177-3AD203B41FA5}">
                      <a16:colId xmlns:a16="http://schemas.microsoft.com/office/drawing/2014/main" val="3415591551"/>
                    </a:ext>
                  </a:extLst>
                </a:gridCol>
              </a:tblGrid>
              <a:tr h="593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Planoppgaver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Type endring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Startår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27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Vedtaks-år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Status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9412035"/>
                  </a:ext>
                </a:extLst>
              </a:tr>
              <a:tr h="898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</a:rPr>
                        <a:t>Boligpolitisk</a:t>
                      </a:r>
                      <a:r>
                        <a:rPr lang="nb-NO" sz="1800" dirty="0">
                          <a:effectLst/>
                        </a:rPr>
                        <a:t> plan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Rullering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x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x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Noe forsinket oppstart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818693"/>
                  </a:ext>
                </a:extLst>
              </a:tr>
              <a:tr h="288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Digitaliseringsplan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Iht. strategi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40244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Plan for forebygging av vold i nære relasjoner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Forsinket oppstart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587189"/>
                  </a:ext>
                </a:extLst>
              </a:tr>
              <a:tr h="288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Trafikksikkerhetsplan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Rullering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Iht. strategi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039999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Utbyggingsprogram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2024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Ikke påbegynt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646109"/>
                  </a:ext>
                </a:extLst>
              </a:tr>
              <a:tr h="59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Veteranplan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2027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Igangsettes i 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368688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4FECB7-9616-4AEE-B5E1-72B4FE56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420B95-3F61-4E32-AAD7-E4CCE159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plantyper	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BD6D9245-72D1-4B17-97D1-1E8AF4E25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795099"/>
              </p:ext>
            </p:extLst>
          </p:nvPr>
        </p:nvGraphicFramePr>
        <p:xfrm>
          <a:off x="695738" y="1901688"/>
          <a:ext cx="11025810" cy="3176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792">
                  <a:extLst>
                    <a:ext uri="{9D8B030D-6E8A-4147-A177-3AD203B41FA5}">
                      <a16:colId xmlns:a16="http://schemas.microsoft.com/office/drawing/2014/main" val="3800117928"/>
                    </a:ext>
                  </a:extLst>
                </a:gridCol>
                <a:gridCol w="1205948">
                  <a:extLst>
                    <a:ext uri="{9D8B030D-6E8A-4147-A177-3AD203B41FA5}">
                      <a16:colId xmlns:a16="http://schemas.microsoft.com/office/drawing/2014/main" val="3667645503"/>
                    </a:ext>
                  </a:extLst>
                </a:gridCol>
                <a:gridCol w="978338">
                  <a:extLst>
                    <a:ext uri="{9D8B030D-6E8A-4147-A177-3AD203B41FA5}">
                      <a16:colId xmlns:a16="http://schemas.microsoft.com/office/drawing/2014/main" val="3652459838"/>
                    </a:ext>
                  </a:extLst>
                </a:gridCol>
                <a:gridCol w="579189">
                  <a:extLst>
                    <a:ext uri="{9D8B030D-6E8A-4147-A177-3AD203B41FA5}">
                      <a16:colId xmlns:a16="http://schemas.microsoft.com/office/drawing/2014/main" val="2172725221"/>
                    </a:ext>
                  </a:extLst>
                </a:gridCol>
                <a:gridCol w="578371">
                  <a:extLst>
                    <a:ext uri="{9D8B030D-6E8A-4147-A177-3AD203B41FA5}">
                      <a16:colId xmlns:a16="http://schemas.microsoft.com/office/drawing/2014/main" val="3821670497"/>
                    </a:ext>
                  </a:extLst>
                </a:gridCol>
                <a:gridCol w="579189">
                  <a:extLst>
                    <a:ext uri="{9D8B030D-6E8A-4147-A177-3AD203B41FA5}">
                      <a16:colId xmlns:a16="http://schemas.microsoft.com/office/drawing/2014/main" val="2802588697"/>
                    </a:ext>
                  </a:extLst>
                </a:gridCol>
                <a:gridCol w="656795">
                  <a:extLst>
                    <a:ext uri="{9D8B030D-6E8A-4147-A177-3AD203B41FA5}">
                      <a16:colId xmlns:a16="http://schemas.microsoft.com/office/drawing/2014/main" val="3478565955"/>
                    </a:ext>
                  </a:extLst>
                </a:gridCol>
                <a:gridCol w="762797">
                  <a:extLst>
                    <a:ext uri="{9D8B030D-6E8A-4147-A177-3AD203B41FA5}">
                      <a16:colId xmlns:a16="http://schemas.microsoft.com/office/drawing/2014/main" val="521718461"/>
                    </a:ext>
                  </a:extLst>
                </a:gridCol>
                <a:gridCol w="1623391">
                  <a:extLst>
                    <a:ext uri="{9D8B030D-6E8A-4147-A177-3AD203B41FA5}">
                      <a16:colId xmlns:a16="http://schemas.microsoft.com/office/drawing/2014/main" val="1614640871"/>
                    </a:ext>
                  </a:extLst>
                </a:gridCol>
              </a:tblGrid>
              <a:tr h="776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Planoppgaver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Type endring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Startår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24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26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27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Ved-</a:t>
                      </a:r>
                      <a:r>
                        <a:rPr lang="nb-NO" sz="1800" dirty="0" err="1">
                          <a:effectLst/>
                        </a:rPr>
                        <a:t>taksår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Status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564778"/>
                  </a:ext>
                </a:extLst>
              </a:tr>
              <a:tr h="37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Arbeidsgiverstrategi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Ny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2025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x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2026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Iht strategi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434307"/>
                  </a:ext>
                </a:extLst>
              </a:tr>
              <a:tr h="777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Helhetlig ROS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Rullering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2027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2027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Igangsettes i 2027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670558"/>
                  </a:ext>
                </a:extLst>
              </a:tr>
              <a:tr h="37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Kystsoneplan for Varanger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Ny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2020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X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2024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Kansellert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931737"/>
                  </a:ext>
                </a:extLst>
              </a:tr>
              <a:tr h="777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Overordnet beredskapsplan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Rullering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2021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x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2024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Gjennomført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438250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E6B140C-B4B2-41E2-B5B4-3521CF04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7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34B2F5-62FE-4E62-9E5A-5DB7AD8C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Annet planarbeid i plan- og </a:t>
            </a:r>
            <a:r>
              <a:rPr lang="nb-NO" sz="3600" dirty="0" err="1"/>
              <a:t>utviklingsavd</a:t>
            </a:r>
            <a:r>
              <a:rPr lang="nb-NO" sz="3600" dirty="0"/>
              <a:t>.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5E990B5-E94A-4E39-A13B-A80F4C979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06011"/>
              </p:ext>
            </p:extLst>
          </p:nvPr>
        </p:nvGraphicFramePr>
        <p:xfrm>
          <a:off x="624417" y="1457739"/>
          <a:ext cx="11216400" cy="4585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0604">
                  <a:extLst>
                    <a:ext uri="{9D8B030D-6E8A-4147-A177-3AD203B41FA5}">
                      <a16:colId xmlns:a16="http://schemas.microsoft.com/office/drawing/2014/main" val="161494369"/>
                    </a:ext>
                  </a:extLst>
                </a:gridCol>
                <a:gridCol w="939063">
                  <a:extLst>
                    <a:ext uri="{9D8B030D-6E8A-4147-A177-3AD203B41FA5}">
                      <a16:colId xmlns:a16="http://schemas.microsoft.com/office/drawing/2014/main" val="1535401232"/>
                    </a:ext>
                  </a:extLst>
                </a:gridCol>
                <a:gridCol w="824381">
                  <a:extLst>
                    <a:ext uri="{9D8B030D-6E8A-4147-A177-3AD203B41FA5}">
                      <a16:colId xmlns:a16="http://schemas.microsoft.com/office/drawing/2014/main" val="2500411803"/>
                    </a:ext>
                  </a:extLst>
                </a:gridCol>
                <a:gridCol w="589200">
                  <a:extLst>
                    <a:ext uri="{9D8B030D-6E8A-4147-A177-3AD203B41FA5}">
                      <a16:colId xmlns:a16="http://schemas.microsoft.com/office/drawing/2014/main" val="1380131404"/>
                    </a:ext>
                  </a:extLst>
                </a:gridCol>
                <a:gridCol w="588369">
                  <a:extLst>
                    <a:ext uri="{9D8B030D-6E8A-4147-A177-3AD203B41FA5}">
                      <a16:colId xmlns:a16="http://schemas.microsoft.com/office/drawing/2014/main" val="1340912013"/>
                    </a:ext>
                  </a:extLst>
                </a:gridCol>
                <a:gridCol w="589200">
                  <a:extLst>
                    <a:ext uri="{9D8B030D-6E8A-4147-A177-3AD203B41FA5}">
                      <a16:colId xmlns:a16="http://schemas.microsoft.com/office/drawing/2014/main" val="4100106800"/>
                    </a:ext>
                  </a:extLst>
                </a:gridCol>
                <a:gridCol w="668147">
                  <a:extLst>
                    <a:ext uri="{9D8B030D-6E8A-4147-A177-3AD203B41FA5}">
                      <a16:colId xmlns:a16="http://schemas.microsoft.com/office/drawing/2014/main" val="3779603167"/>
                    </a:ext>
                  </a:extLst>
                </a:gridCol>
                <a:gridCol w="1235741">
                  <a:extLst>
                    <a:ext uri="{9D8B030D-6E8A-4147-A177-3AD203B41FA5}">
                      <a16:colId xmlns:a16="http://schemas.microsoft.com/office/drawing/2014/main" val="3025168314"/>
                    </a:ext>
                  </a:extLst>
                </a:gridCol>
                <a:gridCol w="1191695">
                  <a:extLst>
                    <a:ext uri="{9D8B030D-6E8A-4147-A177-3AD203B41FA5}">
                      <a16:colId xmlns:a16="http://schemas.microsoft.com/office/drawing/2014/main" val="1474468228"/>
                    </a:ext>
                  </a:extLst>
                </a:gridCol>
              </a:tblGrid>
              <a:tr h="50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Planoppgaver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Type endring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Startår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27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Vedtaksår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Status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902352"/>
                  </a:ext>
                </a:extLst>
              </a:tr>
              <a:tr h="771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Reguleringsplan Hesseng næringsområde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 reguleringsplan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2014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Kraftig forsinket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7051041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Reguleringsplan Skytterhusfjellet boligfelt B3 og B4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2025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Igangsatt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895938"/>
                  </a:ext>
                </a:extLst>
              </a:tr>
              <a:tr h="509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Tilsynsplan private avløpsanlegg med tilhørende forskrift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2026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Forsinket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6550540"/>
                  </a:ext>
                </a:extLst>
              </a:tr>
              <a:tr h="510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Tilsynsstrategi byggesak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Planlagt igangsatt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739298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Geodataplan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872571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Revidering av skuterløypeforskriften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Rullering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759168"/>
                  </a:ext>
                </a:extLst>
              </a:tr>
              <a:tr h="248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Utviklingsstrategi kommunale grunneiendommer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Ny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2026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8997"/>
                  </a:ext>
                </a:extLst>
              </a:tr>
              <a:tr h="510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Grunnundersøkelse/farekartlegging med støtte fra NVE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2025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 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X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Fort-løpende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Igangsatt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221707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55B2F9-604E-46E3-8786-75C1AE9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53ECF7-758C-4D70-AED4-59DBDF55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 næringsarealer på kort og lang sikt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6A7A6F-1673-4324-B794-46FC5E7E1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Næringsområde mellom Smieveien og E6 </a:t>
            </a:r>
          </a:p>
          <a:p>
            <a:pPr lvl="1"/>
            <a:r>
              <a:rPr lang="nb-NO" dirty="0"/>
              <a:t>Kommunestyret avsatt 4,8 millioner til oppfylling</a:t>
            </a:r>
          </a:p>
          <a:p>
            <a:pPr lvl="1"/>
            <a:r>
              <a:rPr lang="nb-NO" dirty="0"/>
              <a:t>Ny geoteknisk vurdering av oppfylling 1,5 meter ikke positiv</a:t>
            </a:r>
          </a:p>
          <a:p>
            <a:pPr lvl="2"/>
            <a:r>
              <a:rPr lang="nb-NO" dirty="0"/>
              <a:t>Vil synke i lang tid, krever regelmessig påfyll, fare for setninger</a:t>
            </a:r>
          </a:p>
          <a:p>
            <a:pPr lvl="2"/>
            <a:r>
              <a:rPr lang="nb-NO" dirty="0" err="1"/>
              <a:t>Pæling</a:t>
            </a:r>
            <a:r>
              <a:rPr lang="nb-NO" dirty="0"/>
              <a:t> av bygninger eller lette lagerbygg som tåler setninger</a:t>
            </a:r>
          </a:p>
          <a:p>
            <a:pPr lvl="2"/>
            <a:endParaRPr lang="nb-NO" dirty="0"/>
          </a:p>
          <a:p>
            <a:r>
              <a:rPr lang="nb-NO" dirty="0"/>
              <a:t>Alternativer til vurdering</a:t>
            </a:r>
          </a:p>
          <a:p>
            <a:pPr lvl="1"/>
            <a:r>
              <a:rPr lang="nb-NO" dirty="0"/>
              <a:t>Nytt: Området mellom Bohus og Bring (i </a:t>
            </a:r>
            <a:r>
              <a:rPr lang="nb-NO" dirty="0" err="1"/>
              <a:t>fbm</a:t>
            </a:r>
            <a:r>
              <a:rPr lang="nb-NO" dirty="0"/>
              <a:t>. byplanarbeidet)</a:t>
            </a:r>
          </a:p>
          <a:p>
            <a:pPr lvl="1"/>
            <a:r>
              <a:rPr lang="nb-NO" dirty="0"/>
              <a:t>Ny vurdering: Hesseng, sjøfronten, </a:t>
            </a:r>
            <a:r>
              <a:rPr lang="nb-NO" dirty="0" err="1"/>
              <a:t>Nordtippen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497B46A-2824-449D-A5F4-EBB1F3AD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6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3FD6C2-2E53-4ED6-9D43-10469B79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1CB598-1474-4535-81FB-B1E7517F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79" y="0"/>
            <a:ext cx="9040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95C3DA-4357-4CEC-AE71-D3112C6C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AE1156A-2BD2-4859-9460-D7E492A6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89" y="0"/>
            <a:ext cx="978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289A602-5312-4990-B506-1B6E0DD2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365660"/>
            <a:ext cx="7407563" cy="6339940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7A6F26-84D4-4F50-A7D2-9FF512B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8192E1-0BF5-4F90-9216-438C96A6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BA171F-C917-499D-BC39-2F61519AA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C94D59-74F5-4AE4-9101-9611562F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1DA794-D52A-478E-BA1D-984CFFDC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74"/>
            <a:ext cx="12192000" cy="66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721FE5-0E1D-4874-9AA4-A91AAD99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Planstrategi 2024-2027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8B3D69-BA10-4A26-86B9-6B9597D5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En plan for planleggingen</a:t>
            </a:r>
          </a:p>
          <a:p>
            <a:r>
              <a:rPr lang="nb-NO" sz="2000" dirty="0"/>
              <a:t>Vedtas i løpet av det første året av valgperioden</a:t>
            </a:r>
          </a:p>
          <a:p>
            <a:r>
              <a:rPr lang="nb-NO" sz="2000" dirty="0"/>
              <a:t>Tar stilling til behov for nytt planarbeid eller revidere eller oppheve eksisterende planer</a:t>
            </a:r>
          </a:p>
          <a:p>
            <a:r>
              <a:rPr lang="nb-NO" sz="2000" dirty="0"/>
              <a:t>Viktigst i planstrategien! Skal gjeldende kommuneplan videreføres, hel- eller delvis revideres?</a:t>
            </a:r>
          </a:p>
          <a:p>
            <a:endParaRPr lang="nb-NO" sz="1800" dirty="0"/>
          </a:p>
          <a:p>
            <a:r>
              <a:rPr lang="nb-NO" sz="2000" dirty="0"/>
              <a:t>Planbehov vurderes på bakgrunn av</a:t>
            </a:r>
          </a:p>
          <a:p>
            <a:pPr lvl="1"/>
            <a:r>
              <a:rPr lang="nb-NO" sz="1400" dirty="0"/>
              <a:t>Samfunnsutvikling</a:t>
            </a:r>
          </a:p>
          <a:p>
            <a:pPr lvl="1"/>
            <a:r>
              <a:rPr lang="nb-NO" sz="1400" dirty="0"/>
              <a:t>Langsiktig arealbruk</a:t>
            </a:r>
          </a:p>
          <a:p>
            <a:pPr lvl="1"/>
            <a:r>
              <a:rPr lang="nb-NO" sz="1400" dirty="0"/>
              <a:t>Miljøutfordringer</a:t>
            </a:r>
          </a:p>
          <a:p>
            <a:pPr lvl="1"/>
            <a:r>
              <a:rPr lang="nb-NO" sz="1400" dirty="0"/>
              <a:t>Sektorenes virksomhet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2685E22-1C73-4068-92BC-4FADDAEE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8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5DF44-0133-4905-B65B-17E69151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Satsingsområder i planstrategien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4311DF-F752-4C7B-B589-2E0AC040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Barn og unge</a:t>
            </a:r>
          </a:p>
          <a:p>
            <a:r>
              <a:rPr lang="nb-NO" dirty="0"/>
              <a:t>Næringsutvikling</a:t>
            </a:r>
          </a:p>
          <a:p>
            <a:r>
              <a:rPr lang="nb-NO" dirty="0"/>
              <a:t>Samfunnssikkerhet og beredskap</a:t>
            </a:r>
          </a:p>
          <a:p>
            <a:r>
              <a:rPr lang="nb-NO" dirty="0"/>
              <a:t>Klima, miljø og bærekraft</a:t>
            </a:r>
          </a:p>
          <a:p>
            <a:r>
              <a:rPr lang="nb-NO" dirty="0"/>
              <a:t>Rekruttere og beholde, kompetanseheving og stabilisering</a:t>
            </a:r>
          </a:p>
          <a:p>
            <a:r>
              <a:rPr lang="nb-NO" dirty="0"/>
              <a:t>Samferdsel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E84A1FE-F7B4-414E-82EA-E96CAE7E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9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9CE4AB-BCFA-42E3-9211-32B83792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Planstrategien 2024-2027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1CE57C-DDF4-4D9D-94B8-05BD38C2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345096"/>
            <a:ext cx="10972800" cy="5141843"/>
          </a:xfrm>
        </p:spPr>
        <p:txBody>
          <a:bodyPr/>
          <a:lstStyle/>
          <a:p>
            <a:r>
              <a:rPr lang="nb-NO" b="1" dirty="0"/>
              <a:t>KOMMUNEPLAN</a:t>
            </a:r>
          </a:p>
          <a:p>
            <a:pPr lvl="1"/>
            <a:r>
              <a:rPr lang="nb-NO" b="1" dirty="0"/>
              <a:t>Kommuneplanens samfunnsdel</a:t>
            </a:r>
          </a:p>
          <a:p>
            <a:pPr lvl="1"/>
            <a:r>
              <a:rPr lang="nb-NO" sz="1800" dirty="0"/>
              <a:t>Kommunens øverste styringsdokument</a:t>
            </a:r>
          </a:p>
          <a:p>
            <a:pPr lvl="1"/>
            <a:r>
              <a:rPr lang="nb-NO" sz="1800" dirty="0"/>
              <a:t>Mål og strategier for hvordan kommunesamfunnet og kommunens virksomhet skal utvikle seg de neste fire årene</a:t>
            </a:r>
          </a:p>
          <a:p>
            <a:pPr lvl="1"/>
            <a:r>
              <a:rPr lang="nb-NO" sz="1800" dirty="0"/>
              <a:t>Skal gi overordnede prioriteringer i arealdelen (arealstrategi)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Skal ha en handlingsdel som viser hvordan planen skal følges opp og revideres årlig. Økonomiplanen kan inngå i eller utgjøre handlingsdelen</a:t>
            </a:r>
          </a:p>
          <a:p>
            <a:pPr lvl="1"/>
            <a:r>
              <a:rPr lang="nb-NO" sz="1800" dirty="0"/>
              <a:t>Kan utarbeides kommunedelplan for områder, temaer, virksomhet</a:t>
            </a:r>
          </a:p>
          <a:p>
            <a:pPr lvl="2"/>
            <a:endParaRPr lang="nb-NO" b="1" dirty="0"/>
          </a:p>
          <a:p>
            <a:pPr lvl="2"/>
            <a:r>
              <a:rPr lang="nb-NO" sz="2000" dirty="0"/>
              <a:t>Med arealstrategi</a:t>
            </a:r>
          </a:p>
          <a:p>
            <a:pPr lvl="2"/>
            <a:r>
              <a:rPr lang="nb-NO" sz="2000" dirty="0"/>
              <a:t>Oppstart 2024. Planlagt vedtak 2. kvartal 2026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B2B52F-40B0-4B9C-A393-0C8DD2FC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0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87546B2-5886-482E-ABA8-7EB2CFCB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90" y="188640"/>
            <a:ext cx="4629085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C2C2CAD-5F3F-4D8F-9B67-A33F5CE4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818" y="6252120"/>
            <a:ext cx="3860800" cy="457200"/>
          </a:xfrm>
        </p:spPr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5BDE173-1B95-476E-9C54-12B98CB5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DBCED85-B03E-4994-B5BE-32B44E4E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603"/>
            <a:ext cx="12192000" cy="471479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18D75B1-6A42-468E-BE69-EB285DB63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7357"/>
            <a:ext cx="12192000" cy="47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6527C1-8B2C-41B6-9007-7D80836B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E20B1-F612-4B40-8D9D-744CC5CA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b="1" dirty="0"/>
              <a:t>Kommuneplanens arealdel</a:t>
            </a:r>
          </a:p>
          <a:p>
            <a:pPr lvl="1"/>
            <a:r>
              <a:rPr lang="nb-NO" sz="2000" dirty="0"/>
              <a:t>Skal vise dagens arealbruk og fremtidig samfunnsutvikling</a:t>
            </a:r>
          </a:p>
          <a:p>
            <a:pPr lvl="1"/>
            <a:r>
              <a:rPr lang="nb-NO" sz="2000" dirty="0"/>
              <a:t>Vise hvor i kommunen utbygging kan skje</a:t>
            </a:r>
          </a:p>
          <a:p>
            <a:pPr lvl="1"/>
            <a:r>
              <a:rPr lang="nb-NO" sz="2000" dirty="0"/>
              <a:t>Hvilke arealer som skal brukes til landbruk, natur, friluftsliv og reindrift. </a:t>
            </a:r>
          </a:p>
          <a:p>
            <a:pPr lvl="1"/>
            <a:r>
              <a:rPr lang="nb-NO" sz="2000" dirty="0"/>
              <a:t>Rettslig bindende</a:t>
            </a:r>
          </a:p>
          <a:p>
            <a:pPr lvl="1"/>
            <a:r>
              <a:rPr lang="nb-NO" sz="2000" dirty="0"/>
              <a:t>Skal vise hvordan viktige hensyn og forhold skal følges opp i reguleringsplan, byggesaksbehandling og senere forvaltning av arealene</a:t>
            </a:r>
          </a:p>
          <a:p>
            <a:pPr lvl="1"/>
            <a:endParaRPr lang="nb-NO" b="1" dirty="0"/>
          </a:p>
          <a:p>
            <a:pPr lvl="2"/>
            <a:r>
              <a:rPr lang="nb-NO" dirty="0"/>
              <a:t>Grunnlag: Arealstrategien</a:t>
            </a:r>
          </a:p>
          <a:p>
            <a:pPr lvl="2"/>
            <a:r>
              <a:rPr lang="nb-NO" dirty="0"/>
              <a:t>Planprogram: 1. halvår 2026.</a:t>
            </a:r>
          </a:p>
          <a:p>
            <a:pPr lvl="2"/>
            <a:r>
              <a:rPr lang="nb-NO" dirty="0"/>
              <a:t>Planleggingsperiode 2026-2027. Vedtak 2027/2028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291DA55-1F24-4303-BAF6-9D9C331B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Kirkenes 05.11.2025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49115"/>
      </p:ext>
    </p:extLst>
  </p:cSld>
  <p:clrMapOvr>
    <a:masterClrMapping/>
  </p:clrMapOvr>
</p:sld>
</file>

<file path=ppt/theme/theme1.xml><?xml version="1.0" encoding="utf-8"?>
<a:theme xmlns:a="http://schemas.openxmlformats.org/drawingml/2006/main" name="Kirkenes kompetansenter">
  <a:themeElements>
    <a:clrScheme name="Rød-Orans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rkenes kompetansesenter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rkenes kompetansenter">
  <a:themeElements>
    <a:clrScheme name="Kirkenes kompetansesenter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irkenes kompetansesenter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rkenes kompetansesenter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rkenes kompetansesenter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rkenes kompetansesenter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1CBF43C45B7B489FD5A80CA75E4677" ma:contentTypeVersion="2" ma:contentTypeDescription="Opprett et nytt dokument." ma:contentTypeScope="" ma:versionID="12938f714da7ecd128dee3cf4d711ca3">
  <xsd:schema xmlns:xsd="http://www.w3.org/2001/XMLSchema" xmlns:xs="http://www.w3.org/2001/XMLSchema" xmlns:p="http://schemas.microsoft.com/office/2006/metadata/properties" xmlns:ns1="http://schemas.microsoft.com/sharepoint/v3" xmlns:ns2="30c1fe55-3076-4f0f-a661-a5b0491d1e57" targetNamespace="http://schemas.microsoft.com/office/2006/metadata/properties" ma:root="true" ma:fieldsID="3ea8017f27dc2372d2d8ff5c907f3531" ns1:_="" ns2:_="">
    <xsd:import namespace="http://schemas.microsoft.com/sharepoint/v3"/>
    <xsd:import namespace="30c1fe55-3076-4f0f-a661-a5b0491d1e5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fe55-3076-4f0f-a661-a5b0491d1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F2296-2CC6-4052-B161-513D247118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E5914-24CB-47B3-8AFA-C317F6E20F7C}">
  <ds:schemaRefs>
    <ds:schemaRef ds:uri="http://schemas.openxmlformats.org/package/2006/metadata/core-properties"/>
    <ds:schemaRef ds:uri="30c1fe55-3076-4f0f-a661-a5b0491d1e5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6864DC-B413-44E5-B8AE-5A475CC97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c1fe55-3076-4f0f-a661-a5b0491d1e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709</Words>
  <Application>Microsoft Office PowerPoint</Application>
  <PresentationFormat>Widescreen</PresentationFormat>
  <Paragraphs>340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Wingdings</vt:lpstr>
      <vt:lpstr>Kirkenes kompetansenter</vt:lpstr>
      <vt:lpstr>1_Kirkenes kompetansenter</vt:lpstr>
      <vt:lpstr>PowerPoint-presentasjon</vt:lpstr>
      <vt:lpstr>PowerPoint-presentasjon</vt:lpstr>
      <vt:lpstr>PowerPoint-presentasjon</vt:lpstr>
      <vt:lpstr>Planstrategi 2024-2027</vt:lpstr>
      <vt:lpstr>Satsingsområder i planstrategien</vt:lpstr>
      <vt:lpstr>Planstrategien 2024-2027 </vt:lpstr>
      <vt:lpstr>PowerPoint-presentasjon</vt:lpstr>
      <vt:lpstr>PowerPoint-presentasjon</vt:lpstr>
      <vt:lpstr>Kommuneplan</vt:lpstr>
      <vt:lpstr>Kommunedelplaner </vt:lpstr>
      <vt:lpstr>Temaplaner </vt:lpstr>
      <vt:lpstr>Andre plantyper </vt:lpstr>
      <vt:lpstr>Annet planarbeid i plan- og utviklingsavd.</vt:lpstr>
      <vt:lpstr>Nye næringsarealer på kort og lang sikt </vt:lpstr>
      <vt:lpstr>PowerPoint-presentasjon</vt:lpstr>
      <vt:lpstr>PowerPoint-presentasjon</vt:lpstr>
    </vt:vector>
  </TitlesOfParts>
  <Company>Sør-Varanger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Bordi Øvergaard</dc:creator>
  <cp:lastModifiedBy>Frans Ove Eriksen</cp:lastModifiedBy>
  <cp:revision>149</cp:revision>
  <cp:lastPrinted>2025-06-04T21:21:19Z</cp:lastPrinted>
  <dcterms:created xsi:type="dcterms:W3CDTF">2017-02-11T14:13:33Z</dcterms:created>
  <dcterms:modified xsi:type="dcterms:W3CDTF">2025-11-05T09:18:26Z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0x010100D51CBF43C45B7B489FD5A80CA75E4677</vt:lpwstr>
  </property>
</Properties>
</file>