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147477796" r:id="rId2"/>
    <p:sldId id="2147477797" r:id="rId3"/>
    <p:sldId id="496" r:id="rId4"/>
    <p:sldId id="497" r:id="rId5"/>
    <p:sldId id="499" r:id="rId6"/>
    <p:sldId id="500" r:id="rId7"/>
    <p:sldId id="2147477788" r:id="rId8"/>
    <p:sldId id="501" r:id="rId9"/>
    <p:sldId id="345" r:id="rId10"/>
    <p:sldId id="346" r:id="rId11"/>
    <p:sldId id="2147477794" r:id="rId12"/>
    <p:sldId id="359" r:id="rId13"/>
    <p:sldId id="357" r:id="rId14"/>
    <p:sldId id="492" r:id="rId15"/>
    <p:sldId id="358" r:id="rId16"/>
    <p:sldId id="360" r:id="rId17"/>
    <p:sldId id="475" r:id="rId18"/>
    <p:sldId id="2147477798" r:id="rId19"/>
    <p:sldId id="2147477790" r:id="rId20"/>
    <p:sldId id="2147477789" r:id="rId21"/>
    <p:sldId id="2147477791" r:id="rId22"/>
    <p:sldId id="2147477792" r:id="rId23"/>
    <p:sldId id="2147477793" r:id="rId24"/>
    <p:sldId id="428" r:id="rId25"/>
    <p:sldId id="489" r:id="rId26"/>
    <p:sldId id="463" r:id="rId27"/>
    <p:sldId id="464" r:id="rId28"/>
    <p:sldId id="465" r:id="rId29"/>
    <p:sldId id="466" r:id="rId30"/>
    <p:sldId id="495" r:id="rId31"/>
    <p:sldId id="2147477799" r:id="rId32"/>
    <p:sldId id="490" r:id="rId33"/>
    <p:sldId id="491" r:id="rId34"/>
    <p:sldId id="2147477800" r:id="rId35"/>
    <p:sldId id="502" r:id="rId36"/>
    <p:sldId id="468" r:id="rId37"/>
    <p:sldId id="2147477801" r:id="rId38"/>
    <p:sldId id="2147477802" r:id="rId39"/>
    <p:sldId id="2147477803" r:id="rId40"/>
    <p:sldId id="483" r:id="rId41"/>
    <p:sldId id="494" r:id="rId42"/>
    <p:sldId id="2147477804" r:id="rId43"/>
    <p:sldId id="503" r:id="rId44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85538" autoAdjust="0"/>
  </p:normalViewPr>
  <p:slideViewPr>
    <p:cSldViewPr snapToGrid="0">
      <p:cViewPr varScale="1">
        <p:scale>
          <a:sx n="62" d="100"/>
          <a:sy n="62" d="100"/>
        </p:scale>
        <p:origin x="6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da\Downloads\Export-202506152354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Beløp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BD-4458-A904-1C1BA6C23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BD-4458-A904-1C1BA6C23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BD-4458-A904-1C1BA6C23C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BD-4458-A904-1C1BA6C23C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BD-4458-A904-1C1BA6C23C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BD-4458-A904-1C1BA6C23C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BD-4458-A904-1C1BA6C23C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BD-4458-A904-1C1BA6C23C2C}"/>
              </c:ext>
            </c:extLst>
          </c:dPt>
          <c:dLbls>
            <c:spPr>
              <a:noFill/>
              <a:ln w="9525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Rammetilskudd</c:v>
                </c:pt>
                <c:pt idx="1">
                  <c:v>Inntekts- og formuesskatt</c:v>
                </c:pt>
                <c:pt idx="2">
                  <c:v>Eiendomsskatt</c:v>
                </c:pt>
                <c:pt idx="3">
                  <c:v>Andre skatteinntekter</c:v>
                </c:pt>
                <c:pt idx="4">
                  <c:v>Andre overføringer og tilskudd fra staten</c:v>
                </c:pt>
                <c:pt idx="5">
                  <c:v>Overføringer og tilskudd fra andre</c:v>
                </c:pt>
                <c:pt idx="6">
                  <c:v>Brukerbetalinger</c:v>
                </c:pt>
                <c:pt idx="7">
                  <c:v>Salgs- og leieinntekter</c:v>
                </c:pt>
              </c:strCache>
            </c:strRef>
          </c:cat>
          <c:val>
            <c:numRef>
              <c:f>Sheet1!$B$2:$B$9</c:f>
              <c:numCache>
                <c:formatCode>###\ ###\ ###\ ##0</c:formatCode>
                <c:ptCount val="8"/>
                <c:pt idx="0">
                  <c:v>-461109565</c:v>
                </c:pt>
                <c:pt idx="1">
                  <c:v>-320052710.19999999</c:v>
                </c:pt>
                <c:pt idx="2">
                  <c:v>-48532078.740000002</c:v>
                </c:pt>
                <c:pt idx="3">
                  <c:v>-6616583</c:v>
                </c:pt>
                <c:pt idx="4">
                  <c:v>-97796494.400000006</c:v>
                </c:pt>
                <c:pt idx="5">
                  <c:v>-143377936.59</c:v>
                </c:pt>
                <c:pt idx="6">
                  <c:v>-29894546.129999999</c:v>
                </c:pt>
                <c:pt idx="7">
                  <c:v>-105777560.15000001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BD-4458-A904-1C1BA6C23C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4299-4BC9-4083-9943-36E38F5EC84C}" type="datetimeFigureOut">
              <a:rPr lang="nb-NO" smtClean="0"/>
              <a:t>20.08.2025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4E02-1FEA-4E7E-ACCB-30A9F97D58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2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64DB-E989-4386-A20B-7CA4E503E22C}" type="datetimeFigureOut">
              <a:rPr lang="nb-NO" smtClean="0"/>
              <a:t>20.08.2025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5669-27DD-427F-A995-392A0253CB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7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5669-27DD-427F-A995-392A0253CB1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7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49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65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50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345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56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47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9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12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4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67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Andre inntekter:</a:t>
            </a:r>
          </a:p>
          <a:p>
            <a:pPr marL="171450" indent="-171450">
              <a:buFontTx/>
              <a:buChar char="-"/>
            </a:pPr>
            <a:r>
              <a:rPr lang="nb-NO" dirty="0"/>
              <a:t>Syke og svangerskapsrefusjon </a:t>
            </a:r>
          </a:p>
          <a:p>
            <a:pPr marL="171450" indent="-171450">
              <a:buFontTx/>
              <a:buChar char="-"/>
            </a:pPr>
            <a:r>
              <a:rPr lang="nb-NO" dirty="0"/>
              <a:t>Refusjon fra staten </a:t>
            </a:r>
          </a:p>
          <a:p>
            <a:pPr marL="171450" indent="-171450">
              <a:buFontTx/>
              <a:buChar char="-"/>
            </a:pPr>
            <a:r>
              <a:rPr lang="nb-NO" dirty="0"/>
              <a:t>Refusjon fra andre kommuner 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Mva</a:t>
            </a:r>
            <a:r>
              <a:rPr lang="nb-NO" dirty="0"/>
              <a:t> –</a:t>
            </a:r>
            <a:r>
              <a:rPr lang="nb-NO" dirty="0" err="1"/>
              <a:t>kompenasjon</a:t>
            </a:r>
            <a:r>
              <a:rPr lang="nb-NO" dirty="0"/>
              <a:t> 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Andre </a:t>
            </a:r>
            <a:r>
              <a:rPr lang="nb-NO" dirty="0" err="1"/>
              <a:t>statligeoverføringer</a:t>
            </a:r>
            <a:r>
              <a:rPr lang="nb-NO" dirty="0"/>
              <a:t> – flyktning 71 mill.kr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5669-27DD-427F-A995-392A0253CB1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05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55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02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42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97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08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11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9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71E-AF26-4175-8427-0A6079298B7A}" type="datetime1">
              <a:rPr lang="nb-NO" smtClean="0"/>
              <a:t>20.08.2025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8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1C21-4B18-44C6-AAA5-F84EBBA083F2}" type="datetime1">
              <a:rPr lang="nb-NO" smtClean="0"/>
              <a:t>20.08.2025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3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3889-BED0-4749-8886-73C895E963B5}" type="datetime1">
              <a:rPr lang="nb-NO" smtClean="0"/>
              <a:t>20.08.2025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8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079-CF8E-405F-9B8B-0CB9BE25C357}" type="datetime1">
              <a:rPr lang="nb-NO" smtClean="0"/>
              <a:t>20.08.2025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13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971-2142-43BC-99DE-6178FB518B43}" type="datetime1">
              <a:rPr lang="nb-NO" smtClean="0"/>
              <a:t>20.08.2025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0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2D49-1466-4DDE-B103-0FC5AF96695B}" type="datetime1">
              <a:rPr lang="nb-NO" smtClean="0"/>
              <a:t>20.08.2025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1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4C3-9F24-40E1-928C-CF3D4BFED40C}" type="datetime1">
              <a:rPr lang="nb-NO" smtClean="0"/>
              <a:t>20.08.2025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0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B0F6-C71F-43BB-822B-94B9DB880C44}" type="datetime1">
              <a:rPr lang="nb-NO" smtClean="0"/>
              <a:t>20.08.2025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13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9BDC-0D1F-4757-B663-863AD836322F}" type="datetime1">
              <a:rPr lang="nb-NO" smtClean="0"/>
              <a:t>20.08.2025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7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9E-C561-4ED0-8FDC-463925DB940F}" type="datetime1">
              <a:rPr lang="nb-NO" smtClean="0"/>
              <a:t>20.08.2025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18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9E1A-B761-4F31-B851-C796C71263F2}" type="datetime1">
              <a:rPr lang="nb-NO" smtClean="0"/>
              <a:t>20.08.2025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61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CAF2-1EDF-45D1-B972-ECB790984325}" type="datetime1">
              <a:rPr lang="nb-NO" smtClean="0"/>
              <a:t>20.08.2025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Kommunestyret - 20.08.2025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87DC-7887-43CC-87E0-F3E70DFD1DE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61D33A3-BA6F-4132-87AD-6388A69827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64" y="365125"/>
            <a:ext cx="868895" cy="103217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E3E2422-0A8A-4392-A2AA-3CBD437A3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6" y="365125"/>
            <a:ext cx="1246088" cy="10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9DB6A2-C7F1-495E-94C9-9C85009ED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85306"/>
          </a:xfrm>
        </p:spPr>
        <p:txBody>
          <a:bodyPr>
            <a:normAutofit/>
          </a:bodyPr>
          <a:lstStyle/>
          <a:p>
            <a:r>
              <a:rPr lang="nb-NO" sz="4000" b="1" dirty="0"/>
              <a:t>ROBEK – </a:t>
            </a:r>
            <a:br>
              <a:rPr lang="nb-NO" sz="4000" b="1" dirty="0"/>
            </a:br>
            <a:r>
              <a:rPr lang="nb-NO" sz="4000" b="1" dirty="0"/>
              <a:t>Register om betinget godkjenning og kontroll</a:t>
            </a:r>
            <a:br>
              <a:rPr lang="nb-NO" sz="4400" b="1" dirty="0"/>
            </a:br>
            <a:br>
              <a:rPr lang="nb-NO" sz="4400" b="1" dirty="0"/>
            </a:br>
            <a:r>
              <a:rPr lang="nb-NO" sz="4400" b="1" dirty="0"/>
              <a:t>ORIENTERING I KOMMUNESTYRET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688C3E-B178-4334-A747-9FCCA8339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562" y="4521993"/>
            <a:ext cx="9144000" cy="871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B926A5D-FE9D-447D-8081-EA5E81CD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418846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E34BC7-8FCA-4AF4-98D1-CEF823DB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Driftsinntekter 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E6039D-82D7-44C1-B3D2-AC52FB22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83FE6A-690F-4DED-AB29-FF561B26B9ED}"/>
              </a:ext>
            </a:extLst>
          </p:cNvPr>
          <p:cNvSpPr txBox="1"/>
          <p:nvPr/>
        </p:nvSpPr>
        <p:spPr>
          <a:xfrm>
            <a:off x="8549089" y="2236424"/>
            <a:ext cx="32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F2110B-100C-4BD0-921F-0FE72ABB3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809013"/>
              </p:ext>
            </p:extLst>
          </p:nvPr>
        </p:nvGraphicFramePr>
        <p:xfrm>
          <a:off x="1101687" y="1690688"/>
          <a:ext cx="4891489" cy="428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54FE27A-197A-43D3-81D4-BBB223B6E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80620"/>
              </p:ext>
            </p:extLst>
          </p:nvPr>
        </p:nvGraphicFramePr>
        <p:xfrm>
          <a:off x="6753340" y="2075896"/>
          <a:ext cx="5093541" cy="3397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124">
                  <a:extLst>
                    <a:ext uri="{9D8B030D-6E8A-4147-A177-3AD203B41FA5}">
                      <a16:colId xmlns:a16="http://schemas.microsoft.com/office/drawing/2014/main" val="2535553641"/>
                    </a:ext>
                  </a:extLst>
                </a:gridCol>
                <a:gridCol w="909983">
                  <a:extLst>
                    <a:ext uri="{9D8B030D-6E8A-4147-A177-3AD203B41FA5}">
                      <a16:colId xmlns:a16="http://schemas.microsoft.com/office/drawing/2014/main" val="208711208"/>
                    </a:ext>
                  </a:extLst>
                </a:gridCol>
                <a:gridCol w="1075434">
                  <a:extLst>
                    <a:ext uri="{9D8B030D-6E8A-4147-A177-3AD203B41FA5}">
                      <a16:colId xmlns:a16="http://schemas.microsoft.com/office/drawing/2014/main" val="2891722380"/>
                    </a:ext>
                  </a:extLst>
                </a:gridCol>
              </a:tblGrid>
              <a:tr h="1699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 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Beløp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Prosent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394563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Rammetilskudd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-461 109 565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9176226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Inntekts- og formuesskatt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-320 052 710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0193910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Eiendomsskatt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-48 532 079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8224509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Andre skatteinntekter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-6 616 583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0195045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Andre overføringer og tilskudd fra staten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-97 796 494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5248328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Overføringer og tilskudd fra andre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-143 377 937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7634586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Brukerbetalinger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-29 894 546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3129068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Salgs- og leieinntekter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-105 777 560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0718782"/>
                  </a:ext>
                </a:extLst>
              </a:tr>
              <a:tr h="35857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Sum driftsinntekter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-1 213 157 474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100 %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831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6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10B764-C178-49F3-A54D-563778A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Utvikling i frie inntekter – Sammenlignet med andre kommuner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C522E9-B44F-47E1-BEF5-457F3F4C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811C7C0-93E2-4512-AECE-3E4E6CFBB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1" y="1825684"/>
            <a:ext cx="5159713" cy="3872584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F07C5BC-E778-4919-A689-C6544DC9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83"/>
            <a:ext cx="5640637" cy="38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3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46121-A57B-B6CF-3212-D701E0CC5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0B2166A-AA6E-7CE9-9C12-B26BB0E396E9}"/>
              </a:ext>
            </a:extLst>
          </p:cNvPr>
          <p:cNvSpPr txBox="1"/>
          <p:nvPr/>
        </p:nvSpPr>
        <p:spPr>
          <a:xfrm>
            <a:off x="609600" y="100201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Korrigert netto lånegjeld i prosent av driftsinntekter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6F0F228-D3BE-95DD-3537-861EC0C2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777010"/>
            <a:ext cx="8852159" cy="530398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3592FA-A068-4D21-9F30-7E1BE64B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405036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4067-BDD6-934F-0CB3-5B301E8C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DC713BD6-B93F-E553-E153-EC9638DA292B}"/>
              </a:ext>
            </a:extLst>
          </p:cNvPr>
          <p:cNvSpPr txBox="1"/>
          <p:nvPr/>
        </p:nvSpPr>
        <p:spPr>
          <a:xfrm>
            <a:off x="609600" y="100201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Netto driftsresultat etter netto avsetning til bundne fond i prosent av driftsinntekter 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2A528DB-51DA-32B7-6151-8BB9EBC9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777010"/>
            <a:ext cx="8852159" cy="530398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A2E556D-B2C3-4ECB-A121-3285F5B5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36403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91D5-B304-C892-D2B2-B11D9EE9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685D77D4-3597-4B6A-9CAE-F964F1C57E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650" y="103034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Sør-Varanger brukte 8,7 prosent av inntektene sine i 2024 til å dekke netto finansutgifter inkl. avdrag, mens gjennomsnittet i 2015-2019 var på 4,6 prosent. Økningen på 4,1 prosentpoeng tilsvarer 52 mill. kroner i økte utgifter til renter og avdrag</a:t>
            </a:r>
            <a:endParaRPr kumimoji="0" lang="nb-NO" sz="2300" b="0" i="0" u="none" strike="noStrike" kern="1200" cap="none" spc="0" normalizeH="0" baseline="0" noProof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32C9820-BC85-8073-4A47-AE2D8A707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09" y="1095350"/>
            <a:ext cx="8486305" cy="496255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08C6497-F1FF-4EE4-9D9F-3BEFDA71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256828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7658-0CAE-A5D1-F431-9578778A7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62E8DDF-A3EF-7CF9-02D8-24C7B0ACE0DC}"/>
              </a:ext>
            </a:extLst>
          </p:cNvPr>
          <p:cNvSpPr txBox="1"/>
          <p:nvPr/>
        </p:nvSpPr>
        <p:spPr>
          <a:xfrm>
            <a:off x="609600" y="100201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Disposisjonsfond inkl. regnskapsmessig merforbruk i prosent av driftsinntekter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E3E7C5D-1CF8-2377-13BC-1B0B2650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777010"/>
            <a:ext cx="8852159" cy="530398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6D3341-5112-4A1B-AD53-8E3BC326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264412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FC52-720F-978C-82D3-04751485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A9D4CFE7-C2B0-ED3C-2299-FA1E3AA03DFE}"/>
              </a:ext>
            </a:extLst>
          </p:cNvPr>
          <p:cNvSpPr txBox="1"/>
          <p:nvPr/>
        </p:nvSpPr>
        <p:spPr>
          <a:xfrm>
            <a:off x="609600" y="100201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Indikator for graden av økonomisk handlingsrom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A1ED611-EEDB-F477-F12E-ABA5C6B8A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777010"/>
            <a:ext cx="8852159" cy="530398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503B15-163D-4B4D-80A0-E6EC3537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123285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8DD72-5661-54BB-AA2B-7C6B4F83D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08A28013-4528-9245-D134-7ACBE727A27B}"/>
              </a:ext>
            </a:extLst>
          </p:cNvPr>
          <p:cNvSpPr txBox="1"/>
          <p:nvPr/>
        </p:nvSpPr>
        <p:spPr>
          <a:xfrm>
            <a:off x="501650" y="103034"/>
            <a:ext cx="10972800" cy="57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Sør-Varanger - sterk vekst i innbyggere 85 år og eldre, stabil utvikling i 6-15 åringer </a:t>
            </a:r>
            <a:b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og etter hvert nedgang i innbyggere i aldersgruppen 25-69 år (arbeidsstyrken)</a:t>
            </a:r>
            <a:r>
              <a:rPr kumimoji="0" lang="nb-NO" sz="3100" b="0" i="0" u="none" strike="noStrike" kern="1200" cap="none" spc="0" normalizeH="0" baseline="0" noProof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 følge SSBs befolkningsframskrivinger</a:t>
            </a:r>
            <a:endParaRPr kumimoji="0" lang="nb-NO" sz="2300" b="0" i="0" u="none" strike="noStrike" kern="1200" cap="none" spc="0" normalizeH="0" baseline="0" noProof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CEBFDB7-9BA1-67E2-2E5A-7D57A9DD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8" y="810586"/>
            <a:ext cx="4243184" cy="271295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0C5BE67-A006-2F4A-ACD4-7C433A57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55" y="810586"/>
            <a:ext cx="4584589" cy="275563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97CFCCE-77F9-E89C-01F0-5E55FB3B2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05" y="3791084"/>
            <a:ext cx="4584589" cy="2755631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6B933A-0359-486B-AB48-B79933C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342328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C93C3-4A9D-4703-8A27-43D836D6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 med tiltaksplan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3E8881-F62B-4B32-9672-940730E4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Etter kommuneloven § 28-4 har kommunen plikt til å vedta en plan som skal sikre at økonomien bringes i balanse. Kommunen har også en plikt til å gjennomføre de nødvendige tiltakene (aktivitetsplikt).</a:t>
            </a:r>
          </a:p>
          <a:p>
            <a:pPr lvl="1"/>
            <a:r>
              <a:rPr lang="nb-NO" dirty="0"/>
              <a:t>Frist 31.12.2025</a:t>
            </a:r>
          </a:p>
          <a:p>
            <a:pPr lvl="1"/>
            <a:endParaRPr lang="nb-NO" dirty="0"/>
          </a:p>
          <a:p>
            <a:r>
              <a:rPr lang="nb-NO" dirty="0"/>
              <a:t>Behandles i kommunestyret 29. oktober 2025</a:t>
            </a:r>
          </a:p>
          <a:p>
            <a:endParaRPr lang="nb-NO" dirty="0"/>
          </a:p>
          <a:p>
            <a:r>
              <a:rPr lang="nb-NO" dirty="0"/>
              <a:t>Tiltaksplan tar utgangspunkt i vedtatt økonomiplan 2025-2028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6CFB6E-0710-4758-9C51-70851D7E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87161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5146CF8-AFFB-4BF5-B49F-243400FD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0B540F9-F911-4791-8817-1301ED4C30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0005" y="638458"/>
            <a:ext cx="8375687" cy="490776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4EC3632-C867-411A-AC5C-5B195CD9C165}"/>
              </a:ext>
            </a:extLst>
          </p:cNvPr>
          <p:cNvSpPr txBox="1"/>
          <p:nvPr/>
        </p:nvSpPr>
        <p:spPr>
          <a:xfrm>
            <a:off x="376015" y="5708591"/>
            <a:ext cx="272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Kilde: Håvard Moe, KS konsulent</a:t>
            </a:r>
          </a:p>
        </p:txBody>
      </p:sp>
    </p:spTree>
    <p:extLst>
      <p:ext uri="{BB962C8B-B14F-4D97-AF65-F5344CB8AC3E}">
        <p14:creationId xmlns:p14="http://schemas.microsoft.com/office/powerpoint/2010/main" val="288527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B8C5C1-6CFB-48B4-BFF8-C75E0221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Orientering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60B6C6-17D8-4417-82F7-5C55113F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19" y="2304257"/>
            <a:ext cx="10515600" cy="4351338"/>
          </a:xfrm>
        </p:spPr>
        <p:txBody>
          <a:bodyPr/>
          <a:lstStyle/>
          <a:p>
            <a:r>
              <a:rPr lang="nb-NO" dirty="0"/>
              <a:t>Nettverk for bærekraftig kommuneøkonomi</a:t>
            </a:r>
          </a:p>
          <a:p>
            <a:r>
              <a:rPr lang="nb-NO" dirty="0"/>
              <a:t>Kommunens inntekter og resultat tidligere år</a:t>
            </a:r>
          </a:p>
          <a:p>
            <a:r>
              <a:rPr lang="nb-NO" dirty="0"/>
              <a:t>Status arbeid med tiltaksplan og plan for inndekning merforbruk </a:t>
            </a:r>
          </a:p>
          <a:p>
            <a:r>
              <a:rPr lang="nb-NO" dirty="0"/>
              <a:t>Økonomisk status 2025 og prognose ut året </a:t>
            </a:r>
          </a:p>
          <a:p>
            <a:r>
              <a:rPr lang="nb-NO" dirty="0"/>
              <a:t>Status for arbeidet med budsjett- og økonomiplan 2026-2029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9D6638-1124-4429-BFE7-87BC12E6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190557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1A3488-BF7A-4D87-92BE-ADEEF279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Omstilling og muligheter 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62E4B7-260E-45D2-B1BF-04FB5064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449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Redusere leie av lokaler – vurdere samlokalisering av tjenesteområder </a:t>
            </a:r>
          </a:p>
          <a:p>
            <a:pPr lvl="1"/>
            <a:r>
              <a:rPr lang="nb-NO" dirty="0"/>
              <a:t>Allmenn kultur – oppsigelse </a:t>
            </a:r>
          </a:p>
          <a:p>
            <a:pPr lvl="1"/>
            <a:r>
              <a:rPr lang="nb-NO" dirty="0"/>
              <a:t>Menigheten – </a:t>
            </a:r>
            <a:r>
              <a:rPr lang="nb-NO" dirty="0" err="1"/>
              <a:t>Kimek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Kinoen </a:t>
            </a:r>
          </a:p>
          <a:p>
            <a:pPr lvl="1"/>
            <a:r>
              <a:rPr lang="nb-NO" dirty="0"/>
              <a:t>Biblioteket</a:t>
            </a:r>
          </a:p>
          <a:p>
            <a:pPr lvl="1"/>
            <a:r>
              <a:rPr lang="nb-NO" dirty="0"/>
              <a:t>HBO Bjørnevatn – Gartnerjordet SBB</a:t>
            </a:r>
          </a:p>
          <a:p>
            <a:pPr lvl="1"/>
            <a:r>
              <a:rPr lang="nb-NO" dirty="0"/>
              <a:t>Pasviktunet – HBO Pasvik</a:t>
            </a:r>
          </a:p>
          <a:p>
            <a:pPr lvl="1"/>
            <a:r>
              <a:rPr lang="nb-NO" dirty="0"/>
              <a:t>Garasjeplass til Sivilforsvarets utstyr </a:t>
            </a:r>
          </a:p>
          <a:p>
            <a:r>
              <a:rPr lang="nb-NO" dirty="0"/>
              <a:t>Salg av fast eiendom</a:t>
            </a:r>
          </a:p>
          <a:p>
            <a:pPr lvl="1"/>
            <a:r>
              <a:rPr lang="nb-NO" dirty="0"/>
              <a:t>Har solgt Neiden skole, Tårnet skole, Skogfoss skole</a:t>
            </a:r>
          </a:p>
          <a:p>
            <a:pPr lvl="1"/>
            <a:r>
              <a:rPr lang="nb-NO" dirty="0"/>
              <a:t>Vurderes: </a:t>
            </a:r>
          </a:p>
          <a:p>
            <a:pPr lvl="2"/>
            <a:r>
              <a:rPr lang="nb-NO" dirty="0"/>
              <a:t>3 boenheter Bjørnevatn </a:t>
            </a:r>
          </a:p>
          <a:p>
            <a:pPr lvl="2"/>
            <a:r>
              <a:rPr lang="nb-NO" dirty="0"/>
              <a:t>Sjøtun Jakobsnes </a:t>
            </a:r>
          </a:p>
          <a:p>
            <a:pPr lvl="2"/>
            <a:r>
              <a:rPr lang="nb-NO" dirty="0"/>
              <a:t>Tomtesalg </a:t>
            </a:r>
          </a:p>
          <a:p>
            <a:pPr lvl="2"/>
            <a:r>
              <a:rPr lang="nb-NO" dirty="0"/>
              <a:t> Jakobsnes skole ? </a:t>
            </a:r>
          </a:p>
          <a:p>
            <a:pPr lvl="2"/>
            <a:endParaRPr lang="nb-NO" dirty="0"/>
          </a:p>
          <a:p>
            <a:r>
              <a:rPr lang="nb-NO" dirty="0"/>
              <a:t>Vurdere behov for kjøretøy – sambruk av biler </a:t>
            </a:r>
          </a:p>
          <a:p>
            <a:r>
              <a:rPr lang="nb-NO" dirty="0"/>
              <a:t>Vurdere KF/selskap eierskap</a:t>
            </a: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02ADCC-2FE9-46B0-BEA4-E8DA5F77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248902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DEB3B-BDD2-4363-B9E6-3D01409E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Effektivitet/produktivitet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690604-C844-418E-A908-740EDD93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Fortløpende vurdere bemanning </a:t>
            </a:r>
          </a:p>
          <a:p>
            <a:pPr lvl="1"/>
            <a:r>
              <a:rPr lang="nb-NO" dirty="0"/>
              <a:t>Eks nattevakter i omsorg </a:t>
            </a:r>
          </a:p>
          <a:p>
            <a:pPr lvl="1"/>
            <a:r>
              <a:rPr lang="nb-NO" dirty="0"/>
              <a:t>Fleksibel bruk av personellet </a:t>
            </a:r>
          </a:p>
          <a:p>
            <a:pPr lvl="2"/>
            <a:r>
              <a:rPr lang="nb-NO" dirty="0"/>
              <a:t>Aksept for at ansatte kan ha flere arbeidssteder </a:t>
            </a:r>
          </a:p>
          <a:p>
            <a:pPr lvl="1"/>
            <a:r>
              <a:rPr lang="nb-NO" dirty="0"/>
              <a:t>Samordnet bruk av lærerressurser </a:t>
            </a:r>
          </a:p>
          <a:p>
            <a:r>
              <a:rPr lang="nb-NO" dirty="0"/>
              <a:t>Digitalisering </a:t>
            </a:r>
          </a:p>
          <a:p>
            <a:pPr lvl="1"/>
            <a:r>
              <a:rPr lang="nb-NO" dirty="0"/>
              <a:t>Velferdsteknologi </a:t>
            </a:r>
          </a:p>
          <a:p>
            <a:pPr lvl="1"/>
            <a:r>
              <a:rPr lang="nb-NO" dirty="0"/>
              <a:t>Automatisere saksbehandling </a:t>
            </a:r>
          </a:p>
          <a:p>
            <a:pPr lvl="1"/>
            <a:r>
              <a:rPr lang="nb-NO" dirty="0"/>
              <a:t>Digital fjernundervisning </a:t>
            </a:r>
          </a:p>
          <a:p>
            <a:r>
              <a:rPr lang="nb-NO" dirty="0"/>
              <a:t>Tjenestetilbud innenfor geografiske områder </a:t>
            </a:r>
          </a:p>
          <a:p>
            <a:r>
              <a:rPr lang="nb-NO" dirty="0"/>
              <a:t>Ledelse </a:t>
            </a:r>
          </a:p>
          <a:p>
            <a:pPr lvl="1"/>
            <a:r>
              <a:rPr lang="nb-NO" dirty="0"/>
              <a:t>Internkontroll </a:t>
            </a:r>
          </a:p>
          <a:p>
            <a:pPr lvl="1"/>
            <a:r>
              <a:rPr lang="nb-NO" dirty="0"/>
              <a:t>Arbeidstidsregistrering </a:t>
            </a:r>
          </a:p>
          <a:p>
            <a:pPr lvl="1"/>
            <a:r>
              <a:rPr lang="nb-NO" dirty="0"/>
              <a:t>Saksbehandlingstid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6145C1-C34B-4829-90BD-7DFAD9AE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254052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530FB-924A-4FCE-B9BD-04B74111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Struktur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B3BB-4BCE-4E2B-8D60-A65EC9AF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34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Skolestruktur </a:t>
            </a:r>
          </a:p>
          <a:p>
            <a:pPr lvl="1"/>
            <a:r>
              <a:rPr lang="nb-NO" dirty="0"/>
              <a:t>Ungdomsskolene må vurderes med bakgrunn i elevtall </a:t>
            </a:r>
          </a:p>
          <a:p>
            <a:pPr lvl="1"/>
            <a:r>
              <a:rPr lang="nb-NO" dirty="0"/>
              <a:t>3 skoler på 9 km </a:t>
            </a:r>
          </a:p>
          <a:p>
            <a:pPr lvl="1"/>
            <a:r>
              <a:rPr lang="nb-NO" dirty="0"/>
              <a:t>Distriktskolene – demografiutfordringer </a:t>
            </a:r>
          </a:p>
          <a:p>
            <a:pPr lvl="1"/>
            <a:r>
              <a:rPr lang="nb-NO" dirty="0"/>
              <a:t>Kulturskole</a:t>
            </a:r>
          </a:p>
          <a:p>
            <a:r>
              <a:rPr lang="nb-NO" dirty="0"/>
              <a:t>Barnehagestruktur </a:t>
            </a:r>
          </a:p>
          <a:p>
            <a:pPr lvl="1"/>
            <a:r>
              <a:rPr lang="nb-NO" dirty="0"/>
              <a:t>Større barnehager </a:t>
            </a:r>
          </a:p>
          <a:p>
            <a:r>
              <a:rPr lang="nb-NO" dirty="0"/>
              <a:t>Struktur i HBO </a:t>
            </a:r>
          </a:p>
          <a:p>
            <a:pPr lvl="1"/>
            <a:r>
              <a:rPr lang="nb-NO" dirty="0"/>
              <a:t>Baseinndelinga</a:t>
            </a:r>
          </a:p>
          <a:p>
            <a:r>
              <a:rPr lang="nb-NO" dirty="0"/>
              <a:t>Kultursektoren</a:t>
            </a:r>
          </a:p>
          <a:p>
            <a:pPr lvl="1"/>
            <a:r>
              <a:rPr lang="nb-NO" dirty="0"/>
              <a:t>Samlokalisering/samdrift  </a:t>
            </a:r>
          </a:p>
          <a:p>
            <a:r>
              <a:rPr lang="nb-NO" dirty="0"/>
              <a:t>Konsern</a:t>
            </a:r>
          </a:p>
          <a:p>
            <a:pPr marL="457200" lvl="1" indent="0">
              <a:buNone/>
            </a:pPr>
            <a:r>
              <a:rPr lang="nb-NO" dirty="0"/>
              <a:t>				</a:t>
            </a:r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B81A6A-A3D9-42B3-91A1-4B67E974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161926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5AC23C-6866-47AF-8E56-4937A21E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Nivå/terskel på tjenestene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6D4A15-6D32-4FC0-AFB0-00BD3C79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Brannordning</a:t>
            </a:r>
          </a:p>
          <a:p>
            <a:r>
              <a:rPr lang="nb-NO" dirty="0"/>
              <a:t>Matombringing </a:t>
            </a:r>
          </a:p>
          <a:p>
            <a:r>
              <a:rPr lang="nb-NO" dirty="0"/>
              <a:t>Trygghetsalarm </a:t>
            </a:r>
          </a:p>
          <a:p>
            <a:r>
              <a:rPr lang="nb-NO" dirty="0"/>
              <a:t>Åpningstider/åpningstilbud</a:t>
            </a:r>
          </a:p>
          <a:p>
            <a:pPr lvl="1"/>
            <a:r>
              <a:rPr lang="nb-NO" dirty="0"/>
              <a:t>Barnehagene </a:t>
            </a:r>
          </a:p>
          <a:p>
            <a:pPr lvl="1"/>
            <a:r>
              <a:rPr lang="nb-NO" dirty="0"/>
              <a:t>SFO </a:t>
            </a:r>
          </a:p>
          <a:p>
            <a:pPr lvl="1"/>
            <a:r>
              <a:rPr lang="nb-NO" dirty="0"/>
              <a:t>Biblioteket </a:t>
            </a:r>
          </a:p>
          <a:p>
            <a:pPr lvl="1"/>
            <a:r>
              <a:rPr lang="nb-NO" dirty="0"/>
              <a:t>Rådhuset </a:t>
            </a:r>
          </a:p>
          <a:p>
            <a:pPr lvl="1"/>
            <a:r>
              <a:rPr lang="nb-NO" dirty="0"/>
              <a:t>Dagsenter  </a:t>
            </a:r>
          </a:p>
          <a:p>
            <a:r>
              <a:rPr lang="nb-NO" dirty="0"/>
              <a:t>Tjenestetilbud</a:t>
            </a:r>
          </a:p>
          <a:p>
            <a:pPr lvl="1"/>
            <a:r>
              <a:rPr lang="nb-NO" dirty="0"/>
              <a:t>Kulturskole</a:t>
            </a:r>
          </a:p>
          <a:p>
            <a:pPr lvl="1"/>
            <a:r>
              <a:rPr lang="nb-NO" dirty="0"/>
              <a:t>Kulturtilbudet</a:t>
            </a:r>
          </a:p>
          <a:p>
            <a:pPr lvl="1"/>
            <a:r>
              <a:rPr lang="nb-NO" dirty="0"/>
              <a:t>Idrettstilbud – tilrettelegging </a:t>
            </a:r>
          </a:p>
          <a:p>
            <a:r>
              <a:rPr lang="nb-NO" dirty="0"/>
              <a:t>Praktisk bistand </a:t>
            </a:r>
          </a:p>
          <a:p>
            <a:pPr lvl="1"/>
            <a:r>
              <a:rPr lang="nb-NO" dirty="0"/>
              <a:t>Renhold og handling </a:t>
            </a:r>
          </a:p>
          <a:p>
            <a:pPr lvl="1"/>
            <a:r>
              <a:rPr lang="nb-NO" dirty="0"/>
              <a:t>Konkurranseutsetting 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DD3285-9272-47D6-9833-D78CD58C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311555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Agenda - Status og prognose 2025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2F1131-15D3-4960-8B02-993811DE5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7" lvl="1" indent="0">
              <a:buNone/>
            </a:pPr>
            <a:endParaRPr lang="nb-NO" sz="1050" dirty="0"/>
          </a:p>
          <a:p>
            <a:r>
              <a:rPr lang="nb-NO" sz="1600" dirty="0"/>
              <a:t>Likviditetsbudsjett</a:t>
            </a:r>
          </a:p>
          <a:p>
            <a:endParaRPr lang="nb-NO" sz="1600" dirty="0"/>
          </a:p>
          <a:p>
            <a:r>
              <a:rPr lang="nb-NO" sz="1600" dirty="0"/>
              <a:t>Status og prognose per juli 2025</a:t>
            </a:r>
          </a:p>
          <a:p>
            <a:pPr lvl="1"/>
            <a:r>
              <a:rPr lang="nb-NO" sz="1100" dirty="0"/>
              <a:t>Samlet per sektor</a:t>
            </a:r>
          </a:p>
          <a:p>
            <a:pPr lvl="1"/>
            <a:r>
              <a:rPr lang="nb-NO" sz="1100" dirty="0"/>
              <a:t>Per enhet</a:t>
            </a:r>
          </a:p>
          <a:p>
            <a:pPr lvl="1"/>
            <a:r>
              <a:rPr lang="nb-NO" sz="1100" dirty="0"/>
              <a:t>Sykefravær</a:t>
            </a:r>
          </a:p>
          <a:p>
            <a:pPr lvl="1"/>
            <a:r>
              <a:rPr lang="nb-NO" sz="1100" dirty="0"/>
              <a:t>Sentrale inntekter og utgifter</a:t>
            </a:r>
          </a:p>
          <a:p>
            <a:pPr lvl="1"/>
            <a:r>
              <a:rPr lang="nb-NO" sz="1100" dirty="0"/>
              <a:t>Risikoer</a:t>
            </a:r>
          </a:p>
          <a:p>
            <a:pPr lvl="1"/>
            <a:r>
              <a:rPr lang="nb-NO" sz="1100" dirty="0"/>
              <a:t>Foreløpig budsjettreg. 2 tertial</a:t>
            </a:r>
          </a:p>
          <a:p>
            <a:pPr lvl="1"/>
            <a:r>
              <a:rPr lang="nb-NO" sz="1100" dirty="0"/>
              <a:t>Prognose 2025</a:t>
            </a:r>
          </a:p>
          <a:p>
            <a:pPr lvl="1"/>
            <a:endParaRPr lang="nb-NO" sz="1050" dirty="0"/>
          </a:p>
          <a:p>
            <a:r>
              <a:rPr lang="nb-NO" sz="1600" dirty="0"/>
              <a:t>Status for arbeidet med budsjett- og økonomiplan 2026-2029</a:t>
            </a:r>
            <a:endParaRPr lang="nb-NO" sz="1450" dirty="0"/>
          </a:p>
          <a:p>
            <a:pPr lvl="1"/>
            <a:endParaRPr lang="nb-NO" sz="900" dirty="0"/>
          </a:p>
          <a:p>
            <a:endParaRPr lang="nb-NO" sz="1300" dirty="0"/>
          </a:p>
          <a:p>
            <a:pPr marL="0" indent="0">
              <a:buNone/>
            </a:pPr>
            <a:endParaRPr lang="nb-NO" sz="900" dirty="0"/>
          </a:p>
          <a:p>
            <a:endParaRPr lang="nb-NO" sz="105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A511C0-AAC4-4D2D-AD6F-2A3C2B04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Likviditetsbudsjett per 17.08.2025</a:t>
            </a:r>
            <a:r>
              <a:rPr lang="nb-NO" sz="1800" b="1" dirty="0"/>
              <a:t> </a:t>
            </a:r>
            <a:br>
              <a:rPr lang="nb-NO" sz="2400" dirty="0"/>
            </a:br>
            <a:endParaRPr lang="nb-NO" sz="36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632EC62-2C3C-4D5F-B341-489E340C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Lys blå = 2023	Gul = 2024		Mørk blå og </a:t>
            </a:r>
            <a:r>
              <a:rPr lang="nb-NO" sz="1400" b="1" dirty="0" err="1"/>
              <a:t>striplet</a:t>
            </a:r>
            <a:r>
              <a:rPr lang="nb-NO" sz="1400" b="1" dirty="0"/>
              <a:t> = 2025 og prognose	Rentekostnad 2025 = kr 120.000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14F8AF-9069-4E06-ADBE-19ADCDF9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444"/>
            <a:ext cx="12192000" cy="30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Status per juli – Fordelt per sektor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64257AB-A157-454F-9D48-9D6E3C45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2400" dirty="0"/>
              <a:t>Regnskapsperiode er ikke ferdig rapportert</a:t>
            </a:r>
          </a:p>
          <a:p>
            <a:r>
              <a:rPr lang="nb-NO" sz="2400" dirty="0"/>
              <a:t>Skriftlig rapport 2. tertial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228447-3966-4F07-8F2D-5C7A9AF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2" y="2200941"/>
            <a:ext cx="11036644" cy="22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Administrasjon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ADAD272-9A4A-44BE-83A1-C1B6B251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2000" dirty="0"/>
              <a:t>Alle vakanser, innkjøp og øvrige tiltak vurderes etter må-bør-kan</a:t>
            </a:r>
          </a:p>
          <a:p>
            <a:r>
              <a:rPr lang="nb-NO" sz="2000" dirty="0"/>
              <a:t>Forventes </a:t>
            </a:r>
            <a:r>
              <a:rPr lang="nb-NO" sz="2000" dirty="0" err="1"/>
              <a:t>mindreforbruk</a:t>
            </a:r>
            <a:r>
              <a:rPr lang="nb-NO" sz="2000" dirty="0"/>
              <a:t> ved årsslutt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B8B6A6-BF1D-4223-AF99-2421EEF18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3" y="2096012"/>
            <a:ext cx="10907500" cy="24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Kultur og oppvekst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F3D3A09-363F-4DF4-9BC2-4E88C805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1800" dirty="0"/>
              <a:t>Forventes et </a:t>
            </a:r>
            <a:r>
              <a:rPr lang="nb-NO" sz="1800" dirty="0" err="1"/>
              <a:t>mindreforbruk</a:t>
            </a:r>
            <a:r>
              <a:rPr lang="nb-NO" sz="1800" dirty="0"/>
              <a:t> ved årsslutt på rundt 3,0 - 5,0 mill.kr </a:t>
            </a:r>
            <a:r>
              <a:rPr lang="nb-NO" sz="1800" dirty="0" err="1"/>
              <a:t>eksl</a:t>
            </a:r>
            <a:r>
              <a:rPr lang="nb-NO" sz="1800" dirty="0"/>
              <a:t>. Flyktning- og kompetanseenheten</a:t>
            </a:r>
          </a:p>
          <a:p>
            <a:r>
              <a:rPr lang="nb-NO" sz="1800" dirty="0"/>
              <a:t>Alle tiltak er innarbeidet i budsjett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F4D21F-C3A0-4492-AD96-2C08BD46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3" y="1818933"/>
            <a:ext cx="11036790" cy="2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6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Helse, omsorg og velferd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2C1F35-C130-496D-BFF9-DD18B3E0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3" y="1710116"/>
            <a:ext cx="10972799" cy="31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A2482-A7A4-4FB7-8ACE-F67D3EC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8" y="8421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N</a:t>
            </a:r>
            <a:r>
              <a:rPr lang="nb-NO" b="1" dirty="0"/>
              <a:t>ettverk for bærekraftig kommuneøkonomi</a:t>
            </a:r>
            <a:br>
              <a:rPr lang="nb-NO" b="1" dirty="0"/>
            </a:br>
            <a:r>
              <a:rPr lang="nb-NO" b="1" dirty="0"/>
              <a:t>- Bidra til bedre planlegging</a:t>
            </a:r>
            <a:br>
              <a:rPr lang="nb-NO" b="1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DA8EB-3A94-4042-9EF2-CEF11369A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611313"/>
            <a:ext cx="10515600" cy="4351338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Målet er å gi folkevalgte, ledere og medarbeidere i kommunens administrasjon verktøy for å navigere i tøffe økonomiske tider.</a:t>
            </a:r>
          </a:p>
          <a:p>
            <a:r>
              <a:rPr lang="nb-NO" dirty="0"/>
              <a:t>Nettverket skal jobbe med hvordan man kan håndtere forventningsgapet innad i kommunen og i forholdet til innbyggerne. Det skal gi deltakerne og andre kommuner økt kunnskap om økonomi- og budsjettprosessen med tanke på å ta styringsgrep. Nettverket skal også bidra til bedre planlegging, prioritering og økonomisk bærekraft i kommunene. Og ikke minst skal det legge til rette for å sette i gang omstilling i egen organisasjon.</a:t>
            </a:r>
          </a:p>
          <a:p>
            <a:r>
              <a:rPr lang="nb-NO" dirty="0"/>
              <a:t>Nettverket – utgiftene er finansiert av midler fra statsforvalteren 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39A505-4C15-401A-BDC5-49D852BE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308345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Helse, omsorg og velferd forts.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Alle enheter bortsett fra NAV – Økonomisk sosialhjelp, enhet for hjemmebasert omsorg og Storkjøkken vurdert ok per juli.</a:t>
            </a:r>
          </a:p>
          <a:p>
            <a:r>
              <a:rPr lang="nb-NO" sz="1800" dirty="0"/>
              <a:t>NAV – Økonomisk sosialhjelp</a:t>
            </a:r>
          </a:p>
          <a:p>
            <a:pPr lvl="1"/>
            <a:r>
              <a:rPr lang="nb-NO" sz="1400" dirty="0"/>
              <a:t>Økning i forhold til samme periode i fjor på bidrag livsopphold og boutgifter. Forslag til budsjettregulering fra flyktning- og </a:t>
            </a:r>
            <a:r>
              <a:rPr lang="nb-NO" sz="1400" dirty="0" err="1"/>
              <a:t>komp.enhet</a:t>
            </a:r>
            <a:r>
              <a:rPr lang="nb-NO" sz="1400" dirty="0"/>
              <a:t> per 2. tertial.</a:t>
            </a:r>
          </a:p>
          <a:p>
            <a:r>
              <a:rPr lang="nb-NO" sz="1800" dirty="0"/>
              <a:t>Hjemmebasert omsorg</a:t>
            </a:r>
          </a:p>
          <a:p>
            <a:pPr lvl="1"/>
            <a:r>
              <a:rPr lang="nb-NO" sz="1400" dirty="0"/>
              <a:t>Merforbruk lønnskostnader – Variabel lønn </a:t>
            </a:r>
          </a:p>
          <a:p>
            <a:pPr lvl="1"/>
            <a:r>
              <a:rPr lang="nb-NO" sz="1400" dirty="0"/>
              <a:t>Merforbruk drift – Kjøp av vikarbyråtjenester og leasing- og transportutgifter</a:t>
            </a:r>
          </a:p>
          <a:p>
            <a:pPr lvl="1"/>
            <a:r>
              <a:rPr lang="nb-NO" sz="1400" dirty="0"/>
              <a:t>Prognose viser mindreinntekt på 3,0 mill.kr i forhold til budsjett for ressurskrevende brukere. </a:t>
            </a:r>
          </a:p>
          <a:p>
            <a:r>
              <a:rPr lang="nb-NO" sz="1800" dirty="0"/>
              <a:t>Utfordrende med kostnadsreduserende tiltak for kjøp av tjenester fra Kirkenes storkjøkken. Samarbeidsmøte i august med selskapets ledelse. </a:t>
            </a:r>
          </a:p>
          <a:p>
            <a:r>
              <a:rPr lang="nb-NO" sz="1800" dirty="0"/>
              <a:t>Arbeides med å gjennomgå alle budsjett </a:t>
            </a:r>
            <a:r>
              <a:rPr lang="nb-NO" sz="1800" dirty="0" err="1"/>
              <a:t>ifbm</a:t>
            </a:r>
            <a:r>
              <a:rPr lang="nb-NO" sz="1800" dirty="0"/>
              <a:t>. Skriftlig rapport 2. tertial</a:t>
            </a:r>
          </a:p>
        </p:txBody>
      </p:sp>
    </p:spTree>
    <p:extLst>
      <p:ext uri="{BB962C8B-B14F-4D97-AF65-F5344CB8AC3E}">
        <p14:creationId xmlns:p14="http://schemas.microsoft.com/office/powerpoint/2010/main" val="88997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Vikarbyrå per juli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7F47D10-68AA-4334-8F0A-A92EEB01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9" y="2599360"/>
            <a:ext cx="10960724" cy="15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2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Tekniske tjenester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400" dirty="0"/>
          </a:p>
          <a:p>
            <a:r>
              <a:rPr lang="nb-NO" sz="2400" dirty="0"/>
              <a:t>Ingen vesentlige avvik per april</a:t>
            </a:r>
          </a:p>
          <a:p>
            <a:r>
              <a:rPr lang="nb-NO" sz="2400" dirty="0"/>
              <a:t>Alle tiltak innarbeidet – Avvik renhold </a:t>
            </a:r>
            <a:r>
              <a:rPr lang="nb-NO" sz="2400" dirty="0" err="1"/>
              <a:t>budsjettreguleres</a:t>
            </a:r>
            <a:r>
              <a:rPr lang="nb-NO" sz="2400" dirty="0"/>
              <a:t> internt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64F311-7C2F-414D-BE39-AEB123F2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3" y="2392326"/>
            <a:ext cx="11044187" cy="19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0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Vann, avløp og renovasjon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800" dirty="0"/>
          </a:p>
          <a:p>
            <a:r>
              <a:rPr lang="nb-NO" sz="2400" dirty="0"/>
              <a:t>Avvik inntekt vann- og avløpsgebyr. Foreslått endring i KST 84/2025</a:t>
            </a:r>
          </a:p>
          <a:p>
            <a:pPr marL="0" indent="0">
              <a:buNone/>
            </a:pPr>
            <a:r>
              <a:rPr lang="nb-NO" sz="2800" dirty="0"/>
              <a:t>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B4C0A80-B438-4305-B08E-4BB2903D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6" y="2849526"/>
            <a:ext cx="11001375" cy="1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Beredskap, brann og redning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2400" dirty="0"/>
              <a:t>Iverksatt tiltak for bedre planlegging og kostnadsstyring innenfor brann og feiing. Vurderes ok per juli.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CC4486-2116-41CE-81E5-BEF18EF0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6" y="2437982"/>
            <a:ext cx="10972800" cy="18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7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98D576-405C-4D2B-A9C1-6372D85F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Sykefravær per sektor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FA2C85-DE23-47DD-8A2D-0856BB14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10BF54-B1E1-4743-87DC-99C5B7F9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609297-CB65-4BF1-A6AE-B3387D06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7312"/>
            <a:ext cx="11582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Finansområdet - Frie inntekter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1800" dirty="0"/>
          </a:p>
          <a:p>
            <a:r>
              <a:rPr lang="nb-NO" sz="1600" dirty="0"/>
              <a:t>Vedtatte endringer RNB 2025</a:t>
            </a:r>
          </a:p>
          <a:p>
            <a:pPr lvl="1"/>
            <a:r>
              <a:rPr lang="nb-NO" sz="1400" dirty="0"/>
              <a:t>Økte pensjonskostnader inkl. ny offentlig AFP 6,6 mill.kr</a:t>
            </a:r>
          </a:p>
          <a:p>
            <a:pPr lvl="1"/>
            <a:r>
              <a:rPr lang="nb-NO" sz="1400" dirty="0"/>
              <a:t>Vekst i frie inntekter 2,2 mill.kr</a:t>
            </a:r>
          </a:p>
          <a:p>
            <a:pPr lvl="1"/>
            <a:r>
              <a:rPr lang="nb-NO" sz="1400" dirty="0"/>
              <a:t>Kompensasjon for økt basistilskudd til fastleger 0,5 mill.kr</a:t>
            </a:r>
          </a:p>
          <a:p>
            <a:pPr lvl="1"/>
            <a:endParaRPr lang="nb-NO" sz="2000" dirty="0"/>
          </a:p>
          <a:p>
            <a:endParaRPr lang="nb-NO" sz="24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23B03F36-EEEA-47FB-B659-8DE117BE11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4417" y="2159493"/>
          <a:ext cx="10571584" cy="197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576">
                  <a:extLst>
                    <a:ext uri="{9D8B030D-6E8A-4147-A177-3AD203B41FA5}">
                      <a16:colId xmlns:a16="http://schemas.microsoft.com/office/drawing/2014/main" val="2036848270"/>
                    </a:ext>
                  </a:extLst>
                </a:gridCol>
                <a:gridCol w="2240826">
                  <a:extLst>
                    <a:ext uri="{9D8B030D-6E8A-4147-A177-3AD203B41FA5}">
                      <a16:colId xmlns:a16="http://schemas.microsoft.com/office/drawing/2014/main" val="2410577037"/>
                    </a:ext>
                  </a:extLst>
                </a:gridCol>
                <a:gridCol w="3929856">
                  <a:extLst>
                    <a:ext uri="{9D8B030D-6E8A-4147-A177-3AD203B41FA5}">
                      <a16:colId xmlns:a16="http://schemas.microsoft.com/office/drawing/2014/main" val="1327334109"/>
                    </a:ext>
                  </a:extLst>
                </a:gridCol>
                <a:gridCol w="2079326">
                  <a:extLst>
                    <a:ext uri="{9D8B030D-6E8A-4147-A177-3AD203B41FA5}">
                      <a16:colId xmlns:a16="http://schemas.microsoft.com/office/drawing/2014/main" val="828511037"/>
                    </a:ext>
                  </a:extLst>
                </a:gridCol>
              </a:tblGrid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Tall i 1000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Endret budsjett 2025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Prognose KS 27.06.2025 etter vedtatt RNB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Endring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135966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Rammetilskudd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 449 352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                      452 000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 dirty="0">
                          <a:effectLst/>
                        </a:rPr>
                        <a:t>2 648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570950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Inntektsutjevning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   25 380 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                        25 380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646042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Skatt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 366 891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                      366 891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4861015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Naturrressursskatt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                 4 666 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                                     4 666 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129331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Sum 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            846 289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u="none" strike="noStrike" dirty="0">
                          <a:effectLst/>
                        </a:rPr>
                        <a:t>                                 848 397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u="none" strike="noStrike" dirty="0">
                          <a:effectLst/>
                        </a:rPr>
                        <a:t>   2 648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124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20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Finansområdet - Andre inntekter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Eiendomsskatt</a:t>
            </a:r>
          </a:p>
          <a:p>
            <a:pPr lvl="1"/>
            <a:r>
              <a:rPr lang="nb-NO" sz="2000" dirty="0" err="1"/>
              <a:t>Ihht</a:t>
            </a:r>
            <a:r>
              <a:rPr lang="nb-NO" sz="2000" dirty="0"/>
              <a:t>. regulert budsjett</a:t>
            </a:r>
          </a:p>
          <a:p>
            <a:r>
              <a:rPr lang="nb-NO" sz="2400" dirty="0"/>
              <a:t>Selvkost vann, avløp, renovasjon og feiing</a:t>
            </a:r>
          </a:p>
          <a:p>
            <a:pPr lvl="1"/>
            <a:r>
              <a:rPr lang="nb-NO" sz="2000" dirty="0"/>
              <a:t>Avvik inntekt vann- og avløpsgebyr. Foreslått endring i KST 84/2025</a:t>
            </a:r>
          </a:p>
          <a:p>
            <a:r>
              <a:rPr lang="nb-NO" sz="2400" dirty="0"/>
              <a:t>Integrerings- og språktilskudd</a:t>
            </a:r>
          </a:p>
          <a:p>
            <a:pPr lvl="1"/>
            <a:r>
              <a:rPr lang="nb-NO" sz="2000" dirty="0" err="1"/>
              <a:t>Ihht</a:t>
            </a:r>
            <a:r>
              <a:rPr lang="nb-NO" sz="2000" dirty="0"/>
              <a:t>. regulert budsjett</a:t>
            </a:r>
          </a:p>
          <a:p>
            <a:pPr lvl="1"/>
            <a:r>
              <a:rPr lang="nb-NO" sz="2000" dirty="0"/>
              <a:t>Bosatt 29 per juli. Bekreftet bosetting av 37 fra IMDI. Budsjettert med 50 bosettinger i 2025.</a:t>
            </a:r>
          </a:p>
          <a:p>
            <a:r>
              <a:rPr lang="nb-NO" sz="2400" dirty="0"/>
              <a:t>Ressurskrevende forhold 2024 – Det vil bli sendt søknad for 2024 også, SVK mottok 4,0 mill.kr fra ordningen i 2024.</a:t>
            </a:r>
          </a:p>
        </p:txBody>
      </p:sp>
    </p:spTree>
    <p:extLst>
      <p:ext uri="{BB962C8B-B14F-4D97-AF65-F5344CB8AC3E}">
        <p14:creationId xmlns:p14="http://schemas.microsoft.com/office/powerpoint/2010/main" val="110835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Finansområdet – Netto finansutgifter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Netto finansutgifter</a:t>
            </a:r>
          </a:p>
          <a:p>
            <a:pPr lvl="1"/>
            <a:r>
              <a:rPr lang="nb-NO" sz="1600" dirty="0"/>
              <a:t>In</a:t>
            </a:r>
            <a:r>
              <a:rPr lang="nb-NO" sz="1400" dirty="0"/>
              <a:t>gen vesentlige avvik</a:t>
            </a:r>
          </a:p>
          <a:p>
            <a:pPr lvl="1"/>
            <a:r>
              <a:rPr lang="nb-NO" sz="1400" dirty="0"/>
              <a:t>1 års rentebinding fra juli 2025 for </a:t>
            </a:r>
          </a:p>
          <a:p>
            <a:pPr lvl="2"/>
            <a:r>
              <a:rPr lang="nb-NO" sz="1200" dirty="0"/>
              <a:t>213,0 mill.kr. Effektiv rente 4,68 %, </a:t>
            </a:r>
          </a:p>
          <a:p>
            <a:pPr lvl="2"/>
            <a:r>
              <a:rPr lang="nb-NO" sz="1200" dirty="0"/>
              <a:t>0,48 % bedre enn P.T rente 18.08.2025.</a:t>
            </a:r>
          </a:p>
          <a:p>
            <a:pPr marL="671512" lvl="2" indent="0">
              <a:buNone/>
            </a:pPr>
            <a:r>
              <a:rPr lang="nb-NO" sz="1400" dirty="0"/>
              <a:t> </a:t>
            </a:r>
          </a:p>
          <a:p>
            <a:pPr lvl="1"/>
            <a:r>
              <a:rPr lang="nb-NO" sz="1400" dirty="0"/>
              <a:t>Restgjeld per 18.08.2025</a:t>
            </a:r>
          </a:p>
          <a:p>
            <a:pPr lvl="2"/>
            <a:r>
              <a:rPr lang="nb-NO" sz="1200" dirty="0"/>
              <a:t>Ordinære lån i kommunalbanken og KLP = 1.336.873.000</a:t>
            </a:r>
          </a:p>
          <a:p>
            <a:pPr lvl="2"/>
            <a:r>
              <a:rPr lang="nb-NO" sz="1200" dirty="0"/>
              <a:t>Husbanken/Startlån = 287.850.000</a:t>
            </a:r>
          </a:p>
          <a:p>
            <a:pPr lvl="2"/>
            <a:r>
              <a:rPr lang="nb-NO" sz="1200" dirty="0"/>
              <a:t>Sum = 1.624.723.000</a:t>
            </a:r>
          </a:p>
          <a:p>
            <a:pPr lvl="1"/>
            <a:endParaRPr lang="nb-NO" sz="1800" dirty="0"/>
          </a:p>
          <a:p>
            <a:pPr lvl="1"/>
            <a:r>
              <a:rPr lang="nb-NO" sz="1600" dirty="0"/>
              <a:t>Tiltak for å redusere finansutgifter</a:t>
            </a:r>
          </a:p>
          <a:p>
            <a:pPr lvl="2"/>
            <a:r>
              <a:rPr lang="nb-NO" sz="1200" dirty="0"/>
              <a:t>Avhende bygg og eiendeler som ikke er nødvendig for kommunens tjenesteproduksjon. F. eks Tårnet skole og Fossheim skole. </a:t>
            </a:r>
          </a:p>
          <a:p>
            <a:pPr lvl="2"/>
            <a:r>
              <a:rPr lang="nb-NO" sz="1200" dirty="0"/>
              <a:t>Betale ekstraordinære avdrag uten at det går på bekostning av likviditeten slik at kommunen blir avhengig av likviditetslån/kassekreditt.  </a:t>
            </a:r>
          </a:p>
          <a:p>
            <a:pPr lvl="2"/>
            <a:r>
              <a:rPr lang="nb-NO" sz="1200" dirty="0"/>
              <a:t>Refinansiering og rentebindinger </a:t>
            </a:r>
          </a:p>
          <a:p>
            <a:pPr lvl="2"/>
            <a:endParaRPr lang="nb-NO" sz="1800" dirty="0"/>
          </a:p>
          <a:p>
            <a:pPr marL="344487" lvl="1" indent="0">
              <a:buNone/>
            </a:pPr>
            <a:endParaRPr lang="nb-NO" sz="2200" dirty="0"/>
          </a:p>
          <a:p>
            <a:pPr lvl="2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5184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Finansområdet – Andre utgifter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2CC8818-259A-489A-8D19-00D8E465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Pensjonskostnader</a:t>
            </a:r>
          </a:p>
          <a:p>
            <a:pPr lvl="1"/>
            <a:r>
              <a:rPr lang="nb-NO" sz="1200" dirty="0"/>
              <a:t>Endelig prognose klar til budsjettregulering 2. tertial</a:t>
            </a:r>
          </a:p>
          <a:p>
            <a:pPr lvl="1"/>
            <a:endParaRPr lang="nb-NO" sz="1800" dirty="0"/>
          </a:p>
          <a:p>
            <a:r>
              <a:rPr lang="nb-NO" sz="1800" dirty="0"/>
              <a:t>Overføring til andre</a:t>
            </a:r>
          </a:p>
          <a:p>
            <a:pPr lvl="1"/>
            <a:r>
              <a:rPr lang="nb-NO" sz="1200" dirty="0"/>
              <a:t>Ingen vesentlige avvik</a:t>
            </a:r>
          </a:p>
          <a:p>
            <a:pPr marL="344487" lvl="1" indent="0">
              <a:buNone/>
            </a:pPr>
            <a:endParaRPr lang="nb-NO" sz="1800" dirty="0"/>
          </a:p>
          <a:p>
            <a:r>
              <a:rPr lang="nb-NO" sz="1800" dirty="0"/>
              <a:t>Kjøp og salg av konsesjonskraft</a:t>
            </a:r>
          </a:p>
          <a:p>
            <a:pPr lvl="1"/>
            <a:r>
              <a:rPr lang="nb-NO" sz="1200" dirty="0"/>
              <a:t>Ingen vesentlige avvik</a:t>
            </a:r>
          </a:p>
          <a:p>
            <a:pPr lvl="1"/>
            <a:r>
              <a:rPr lang="nb-NO" sz="1200" dirty="0"/>
              <a:t>Prognose per juli = 319,12 kr pr </a:t>
            </a:r>
            <a:r>
              <a:rPr lang="nb-NO" sz="1200" dirty="0" err="1"/>
              <a:t>MWh</a:t>
            </a:r>
            <a:endParaRPr lang="nb-NO" sz="1200" dirty="0"/>
          </a:p>
          <a:p>
            <a:pPr lvl="1"/>
            <a:r>
              <a:rPr lang="nb-NO" sz="1200" dirty="0"/>
              <a:t>Forventes redusert i 2026. Kommunen vil utløse opsjon for forvaltning av konsesjonskraft til eget bruk i 2026.</a:t>
            </a:r>
          </a:p>
          <a:p>
            <a:pPr marL="671512" lvl="2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10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B26C5-EDEB-4409-971F-E6B85C8D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Målsettinger med nettverket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4E2C-56FB-454C-A750-7DD1B4C2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Hovedmål</a:t>
            </a:r>
          </a:p>
          <a:p>
            <a:pPr lvl="1"/>
            <a:r>
              <a:rPr lang="nb-NO" dirty="0"/>
              <a:t>Sør-Varanger kommune skal ha en bærekraftig kommuneøkonomi innen utløpet av prosjektperioden. </a:t>
            </a:r>
          </a:p>
          <a:p>
            <a:pPr marL="0" indent="0">
              <a:buNone/>
            </a:pPr>
            <a:r>
              <a:rPr lang="nb-NO" b="1" dirty="0"/>
              <a:t>Effektmål</a:t>
            </a:r>
          </a:p>
          <a:p>
            <a:r>
              <a:rPr lang="nb-NO" dirty="0"/>
              <a:t>Kommunikasjon: </a:t>
            </a:r>
          </a:p>
          <a:p>
            <a:pPr lvl="1"/>
            <a:r>
              <a:rPr lang="nb-NO" dirty="0"/>
              <a:t>Deltakelse i nettverket skal bidra til en bedre felles situasjonsforståelse av kommuneøkonomien, både blant ansatte, politikere og innbyggere. Dette vil bidra til å skape en bedre forståelse av forholdet mellom forventninger og hva kommunen skal gjøre. </a:t>
            </a:r>
          </a:p>
          <a:p>
            <a:r>
              <a:rPr lang="nb-NO" dirty="0"/>
              <a:t>Budsjettdisiplin og rapportering: </a:t>
            </a:r>
          </a:p>
          <a:p>
            <a:pPr lvl="1"/>
            <a:r>
              <a:rPr lang="nb-NO" dirty="0"/>
              <a:t>Nettverket skal gi økt kunnskap om økonomi- og budsjettprosessen med henblikk på å ta eventuelle styringsgrep tidligst mulig som sikrer forutsigbarhet og god økonomistyring.</a:t>
            </a:r>
          </a:p>
          <a:p>
            <a:r>
              <a:rPr lang="nb-NO" dirty="0"/>
              <a:t>Omstillingsevne: </a:t>
            </a:r>
          </a:p>
          <a:p>
            <a:pPr lvl="1"/>
            <a:r>
              <a:rPr lang="nb-NO" dirty="0"/>
              <a:t>Skape kultur for endring og få inspirasjon og konkrete verktøy til omstilling av tjenestene. Organisasjonen skal levere i henhold til gjeldende delegasjoner og funksjonsbeskrivelser.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1CEEBC-9CBF-4416-8F3E-E57E2FA3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1408058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/>
              <a:t>Risikoer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Sykefravær</a:t>
            </a:r>
          </a:p>
          <a:p>
            <a:pPr lvl="1"/>
            <a:r>
              <a:rPr lang="nb-NO" sz="2000" dirty="0"/>
              <a:t>Variabel lønn</a:t>
            </a:r>
          </a:p>
          <a:p>
            <a:pPr lvl="1"/>
            <a:r>
              <a:rPr lang="nb-NO" sz="2000" dirty="0"/>
              <a:t>Behov for vikarbyråtjenester</a:t>
            </a:r>
          </a:p>
          <a:p>
            <a:r>
              <a:rPr lang="nb-NO" sz="2400" dirty="0"/>
              <a:t>Refusjon ressurskrevende brukere</a:t>
            </a:r>
          </a:p>
          <a:p>
            <a:r>
              <a:rPr lang="nb-NO" sz="2400" dirty="0"/>
              <a:t>Havbruksfond: Usikre inntekter</a:t>
            </a:r>
          </a:p>
          <a:p>
            <a:r>
              <a:rPr lang="nb-NO" sz="2400" dirty="0"/>
              <a:t>Sum pensjonskostnader</a:t>
            </a:r>
          </a:p>
          <a:p>
            <a:pPr lvl="1"/>
            <a:r>
              <a:rPr lang="nb-NO" sz="2000" dirty="0"/>
              <a:t>Ny prognose </a:t>
            </a:r>
            <a:r>
              <a:rPr lang="nb-NO" sz="2000" dirty="0" err="1"/>
              <a:t>ifbm</a:t>
            </a:r>
            <a:r>
              <a:rPr lang="nb-NO" sz="2000" dirty="0"/>
              <a:t>. Skriftlig rapport 2. tertial</a:t>
            </a:r>
          </a:p>
        </p:txBody>
      </p:sp>
    </p:spTree>
    <p:extLst>
      <p:ext uri="{BB962C8B-B14F-4D97-AF65-F5344CB8AC3E}">
        <p14:creationId xmlns:p14="http://schemas.microsoft.com/office/powerpoint/2010/main" val="3631428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D060D-8A01-4ECA-A75C-6AA53C46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/>
              <a:t>Foreløpig grunnlag til budsjettregulering 2. tertial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537BB77-47FA-4696-ACEA-A3EBADB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7F9D6E-1B39-4C33-8C0F-7DB370B8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Budsjettregulering drift inkludert tiltak fremmes </a:t>
            </a:r>
            <a:r>
              <a:rPr lang="nb-NO" sz="2000" dirty="0" err="1"/>
              <a:t>ifbm</a:t>
            </a:r>
            <a:r>
              <a:rPr lang="nb-NO" sz="2000" dirty="0"/>
              <a:t>. skriftlig rapport 2. tertial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950949D-C6D3-4391-9C16-ADD042B045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443" y="2296633"/>
          <a:ext cx="10611291" cy="3659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015">
                  <a:extLst>
                    <a:ext uri="{9D8B030D-6E8A-4147-A177-3AD203B41FA5}">
                      <a16:colId xmlns:a16="http://schemas.microsoft.com/office/drawing/2014/main" val="2729694776"/>
                    </a:ext>
                  </a:extLst>
                </a:gridCol>
                <a:gridCol w="1820655">
                  <a:extLst>
                    <a:ext uri="{9D8B030D-6E8A-4147-A177-3AD203B41FA5}">
                      <a16:colId xmlns:a16="http://schemas.microsoft.com/office/drawing/2014/main" val="4122787371"/>
                    </a:ext>
                  </a:extLst>
                </a:gridCol>
                <a:gridCol w="5351621">
                  <a:extLst>
                    <a:ext uri="{9D8B030D-6E8A-4147-A177-3AD203B41FA5}">
                      <a16:colId xmlns:a16="http://schemas.microsoft.com/office/drawing/2014/main" val="3981690864"/>
                    </a:ext>
                  </a:extLst>
                </a:gridCol>
              </a:tblGrid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Kostnad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 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Kommentar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2249356424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Pensjonskostnader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2 648 000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Usikker – Endelig prognose klar til 2. tertialrapport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3561808176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 NAV –  Bidrag livsopphold og boutgifter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2 000 000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Flyktningbudsjett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336470889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Dekning av tidligere års merforbruk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3 878 000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3828780035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Avsetning til ordinært næringsfond</a:t>
                      </a: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b-N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268 000</a:t>
                      </a: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Bundne midler</a:t>
                      </a: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1020567135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Sum kostnader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8 794 000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1086056417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15223894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Inntekt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2920847368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Korrigering av urørlig grunnkapital næringsfond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4 146 000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Orientering i FMSK sept. 2025</a:t>
                      </a: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343767640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Flyktning- og kompetanseenheten</a:t>
                      </a: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2 000 000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u="none" strike="noStrike" dirty="0" err="1">
                          <a:effectLst/>
                        </a:rPr>
                        <a:t>Flyktningbudsjett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2493757836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Frie inntekter - RNB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2 648 000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Prognose </a:t>
                      </a:r>
                      <a:r>
                        <a:rPr lang="nb-N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ihht</a:t>
                      </a: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vedtatt RNB</a:t>
                      </a: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761751963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Sum inntekter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8 794 000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3412149011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2750312256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Budsjettbehov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4144018982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294568179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Årets budsjetterte avsetning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7" marR="9357" marT="9357" marB="0" anchor="b"/>
                </a:tc>
                <a:extLst>
                  <a:ext uri="{0D108BD9-81ED-4DB2-BD59-A6C34878D82A}">
                    <a16:rowId xmlns:a16="http://schemas.microsoft.com/office/drawing/2014/main" val="40307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149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0D966-B7E5-49AC-A870-DC6BF18B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Prognose 31.12.2025 inkl. forslag til budsjettregulering 2. tertial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E90CC3-D193-4281-8AA0-83D2AABE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0E63BEDD-9C2F-4779-A50E-63ADDFA9C2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8759" y="2155371"/>
          <a:ext cx="8164285" cy="2855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525">
                  <a:extLst>
                    <a:ext uri="{9D8B030D-6E8A-4147-A177-3AD203B41FA5}">
                      <a16:colId xmlns:a16="http://schemas.microsoft.com/office/drawing/2014/main" val="1792490607"/>
                    </a:ext>
                  </a:extLst>
                </a:gridCol>
                <a:gridCol w="1057436">
                  <a:extLst>
                    <a:ext uri="{9D8B030D-6E8A-4147-A177-3AD203B41FA5}">
                      <a16:colId xmlns:a16="http://schemas.microsoft.com/office/drawing/2014/main" val="3099932351"/>
                    </a:ext>
                  </a:extLst>
                </a:gridCol>
                <a:gridCol w="1268923">
                  <a:extLst>
                    <a:ext uri="{9D8B030D-6E8A-4147-A177-3AD203B41FA5}">
                      <a16:colId xmlns:a16="http://schemas.microsoft.com/office/drawing/2014/main" val="77891436"/>
                    </a:ext>
                  </a:extLst>
                </a:gridCol>
                <a:gridCol w="3683401">
                  <a:extLst>
                    <a:ext uri="{9D8B030D-6E8A-4147-A177-3AD203B41FA5}">
                      <a16:colId xmlns:a16="http://schemas.microsoft.com/office/drawing/2014/main" val="791403808"/>
                    </a:ext>
                  </a:extLst>
                </a:gridCol>
              </a:tblGrid>
              <a:tr h="495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Sektor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Per juli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Prognose 2025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Kommentar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515100"/>
                  </a:ext>
                </a:extLst>
              </a:tr>
              <a:tr h="273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Administrasjon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2,0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891840"/>
                  </a:ext>
                </a:extLst>
              </a:tr>
              <a:tr h="273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Kultur og oppvekst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0932598"/>
                  </a:ext>
                </a:extLst>
              </a:tr>
              <a:tr h="495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Helse, omsorg og velferd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-8,2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059894"/>
                  </a:ext>
                </a:extLst>
              </a:tr>
              <a:tr h="273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Teknisk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183145"/>
                  </a:ext>
                </a:extLst>
              </a:tr>
              <a:tr h="495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Finans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4,0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Dekning av tidligere års merforbruk strykes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439099"/>
                  </a:ext>
                </a:extLst>
              </a:tr>
              <a:tr h="273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378989"/>
                  </a:ext>
                </a:extLst>
              </a:tr>
              <a:tr h="2738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Sum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-1,7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-4,0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 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0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14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3C0BDC-7749-448D-AB2A-36248081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/>
              <a:t>Status for arbeidet med </a:t>
            </a:r>
            <a:br>
              <a:rPr lang="nb-NO" sz="3600" b="1" dirty="0"/>
            </a:br>
            <a:r>
              <a:rPr lang="nb-NO" sz="3600" b="1" dirty="0"/>
              <a:t>budsjett- og økonomiplan 2026-2029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7BC679-2FC3-4152-9DE9-42C47240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400" dirty="0"/>
              <a:t>I henhold til vedtatt tidsplan FMSK 12/2025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Forutsetninger</a:t>
            </a:r>
          </a:p>
          <a:p>
            <a:pPr lvl="1"/>
            <a:r>
              <a:rPr lang="nb-NO" sz="2000" dirty="0"/>
              <a:t>Konsekvensjustert økonomiplan 2026-2029 </a:t>
            </a:r>
          </a:p>
          <a:p>
            <a:pPr lvl="1"/>
            <a:r>
              <a:rPr lang="nb-NO" sz="2000" dirty="0"/>
              <a:t>Endringer inneværende år</a:t>
            </a:r>
          </a:p>
          <a:p>
            <a:pPr lvl="2"/>
            <a:r>
              <a:rPr lang="nb-NO" sz="1600" dirty="0"/>
              <a:t>Politisk og administrativt</a:t>
            </a:r>
          </a:p>
          <a:p>
            <a:pPr lvl="1"/>
            <a:r>
              <a:rPr lang="nb-NO" sz="2000" dirty="0"/>
              <a:t>Lønns- og prisvekst</a:t>
            </a:r>
          </a:p>
          <a:p>
            <a:pPr lvl="1"/>
            <a:endParaRPr lang="nb-NO" sz="2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DE9F38D-3807-4057-AA7C-9BDCE544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Kommunestyret 20.08.2025</a:t>
            </a:r>
            <a:endParaRPr lang="en-US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8564693-4CCF-45C2-ABE5-8777DC8D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46342"/>
              </p:ext>
            </p:extLst>
          </p:nvPr>
        </p:nvGraphicFramePr>
        <p:xfrm>
          <a:off x="1615155" y="2324456"/>
          <a:ext cx="8779084" cy="2358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046">
                  <a:extLst>
                    <a:ext uri="{9D8B030D-6E8A-4147-A177-3AD203B41FA5}">
                      <a16:colId xmlns:a16="http://schemas.microsoft.com/office/drawing/2014/main" val="3889406155"/>
                    </a:ext>
                  </a:extLst>
                </a:gridCol>
                <a:gridCol w="4931068">
                  <a:extLst>
                    <a:ext uri="{9D8B030D-6E8A-4147-A177-3AD203B41FA5}">
                      <a16:colId xmlns:a16="http://schemas.microsoft.com/office/drawing/2014/main" val="438079198"/>
                    </a:ext>
                  </a:extLst>
                </a:gridCol>
                <a:gridCol w="2369970">
                  <a:extLst>
                    <a:ext uri="{9D8B030D-6E8A-4147-A177-3AD203B41FA5}">
                      <a16:colId xmlns:a16="http://schemas.microsoft.com/office/drawing/2014/main" val="809877012"/>
                    </a:ext>
                  </a:extLst>
                </a:gridCol>
              </a:tblGrid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Dato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Innhold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Organ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1522722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September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Samarbeidsmøte med tillitsvalgte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8361941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19. september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Folkevalgtdag - KS + Budsjettkonferanse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189400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13, 14 eller 15. oktober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Forslag til statsbudsjett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481982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29. oktober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Politisk behandling gebyrregulativ 2026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0228879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Politisk behandling tiltaksplan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895082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31. oktober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Samarbeidsmøte med tillitsvalgte: Presentasjon av kommunedirektørens forslag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68350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5. november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Felles budsjettkonferanse: Kommunedirektørens forslag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452961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November - desember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Politisk behandling i råd og utvalg - Økonomiplan 2026-2029 og årsbudsjett 2026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196071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3-4. desember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Politisk behandling av økonomiplan 2026-2029 og årsbudsjett 2026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320831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8. desember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Samarbeidsmøte med tillitsvalgte - Presentasjon av kommunestyrets vedtak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286709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4. januar 2026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Frist for oversendelse av budsjettvedtak til statsforvalteren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37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9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FB0DA0A-D2B6-4079-8872-4F13359D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7B83EF-EC56-4531-BF2B-8591C9A5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576262"/>
            <a:ext cx="9146381" cy="5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591D6BF-1AAF-41C3-BBF8-3FB6E1B6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05AAC72-D259-4CCC-B5F8-82EDA461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436927"/>
            <a:ext cx="7158037" cy="5901016"/>
          </a:xfrm>
          <a:prstGeom prst="rect">
            <a:avLst/>
          </a:prstGeom>
        </p:spPr>
      </p:pic>
      <p:sp>
        <p:nvSpPr>
          <p:cNvPr id="5" name="Pil: høyre 4">
            <a:extLst>
              <a:ext uri="{FF2B5EF4-FFF2-40B4-BE49-F238E27FC236}">
                <a16:creationId xmlns:a16="http://schemas.microsoft.com/office/drawing/2014/main" id="{2A1FA2BB-3318-4602-8739-3743AB38187D}"/>
              </a:ext>
            </a:extLst>
          </p:cNvPr>
          <p:cNvSpPr/>
          <p:nvPr/>
        </p:nvSpPr>
        <p:spPr>
          <a:xfrm>
            <a:off x="6193631" y="5250329"/>
            <a:ext cx="1014413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3F4B772-7B63-4EE3-9BFB-95722A9BA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88584"/>
              </p:ext>
            </p:extLst>
          </p:nvPr>
        </p:nvGraphicFramePr>
        <p:xfrm>
          <a:off x="7335982" y="3610596"/>
          <a:ext cx="4592782" cy="2651760"/>
        </p:xfrm>
        <a:graphic>
          <a:graphicData uri="http://schemas.openxmlformats.org/drawingml/2006/table">
            <a:tbl>
              <a:tblPr/>
              <a:tblGrid>
                <a:gridCol w="3100543">
                  <a:extLst>
                    <a:ext uri="{9D8B030D-6E8A-4147-A177-3AD203B41FA5}">
                      <a16:colId xmlns:a16="http://schemas.microsoft.com/office/drawing/2014/main" val="1015868288"/>
                    </a:ext>
                  </a:extLst>
                </a:gridCol>
                <a:gridCol w="1492239">
                  <a:extLst>
                    <a:ext uri="{9D8B030D-6E8A-4147-A177-3AD203B41FA5}">
                      <a16:colId xmlns:a16="http://schemas.microsoft.com/office/drawing/2014/main" val="52539928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Prosjektgruppe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738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Ordfører Magnus Mæland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(Tina-Agnete Bønå)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224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Varaordfører Tore Fredrik Nilsen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(Silje Magnussen)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244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Folkevalgt Elin Mathisen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(Robert Nesje)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6461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Kommunedirektør Nina Bordi Øvergaard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730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Kommunasjef oppvekst Arnulf Ingerøyen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266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Kommunalsjef HOV Jorunn Sandhell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31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Økonomisjef Sæbjørn T.Dale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19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Teknisk sjef Tommy Salmi Nilsen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296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Prosjektleder Trond Haugland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5722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HTV Lill-Jorunn Nordgård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28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Trond Mikkola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2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0E741BB-B039-454C-1E50-9B96B5319BF3}"/>
              </a:ext>
            </a:extLst>
          </p:cNvPr>
          <p:cNvGraphicFramePr>
            <a:graphicFrameLocks noGrp="1"/>
          </p:cNvGraphicFramePr>
          <p:nvPr/>
        </p:nvGraphicFramePr>
        <p:xfrm>
          <a:off x="830580" y="1958849"/>
          <a:ext cx="10515600" cy="3181351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1007926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632768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67713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47732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Møteplass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Hovedfunksjon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Målgruppe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39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Webinarer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Enveisformidling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Faglig kunnskap og forelesninger. Deltakerne lytter, tar notater og kan stille spørsmål i chat/Q&amp;A.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Prosjektgruppen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210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Inspirasjonssamlinger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Enveisformidling – erfaringsdeling mellom nettverkskommuner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Læring gjennom konkrete eksempler fra andre kommuner. Kommuner deler egne erfaringer med økonomistyring, budsjettarbeid, omstilling og politisk-administrativt samarbeid.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Prosjektgruppen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717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Digitale samlinger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Interaktivt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Arbeidsamlinger. Arbeid i grupper etter korte innledninger. Kommunene jobber enten internt eller i tverrkommunale grupper.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Hele eller deler av prosjektgruppen deltar avhengig av tematikk.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0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Fysiske samlinger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Dialog og praktisk arbeid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Arbeid i egen kommune og på tvers av kommuner. Fokus på prosess, samhandling og refleksjon.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Hele eller deler av prosjektgruppen deltar avhengig av tematikk.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7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Prosjektledersamlinger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Digitalt møte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Erfaringsdeling. Felles planlegging og koordinering.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Kun for kommunens prosjektleder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DC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402066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E75A631E-DB83-D83E-11AA-39A056B1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Ulike møteformer og deltakelse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16E513-1203-44AD-A2D5-EFA3F36E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</p:spTree>
    <p:extLst>
      <p:ext uri="{BB962C8B-B14F-4D97-AF65-F5344CB8AC3E}">
        <p14:creationId xmlns:p14="http://schemas.microsoft.com/office/powerpoint/2010/main" val="302757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0BD46A2-EA05-4D0B-80AF-16E61279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07CCE2B5-B557-4EE9-BFC8-43EF68A8F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64561"/>
              </p:ext>
            </p:extLst>
          </p:nvPr>
        </p:nvGraphicFramePr>
        <p:xfrm>
          <a:off x="1222049" y="2068082"/>
          <a:ext cx="8323603" cy="348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351">
                  <a:extLst>
                    <a:ext uri="{9D8B030D-6E8A-4147-A177-3AD203B41FA5}">
                      <a16:colId xmlns:a16="http://schemas.microsoft.com/office/drawing/2014/main" val="2153943388"/>
                    </a:ext>
                  </a:extLst>
                </a:gridCol>
                <a:gridCol w="3573999">
                  <a:extLst>
                    <a:ext uri="{9D8B030D-6E8A-4147-A177-3AD203B41FA5}">
                      <a16:colId xmlns:a16="http://schemas.microsoft.com/office/drawing/2014/main" val="772839857"/>
                    </a:ext>
                  </a:extLst>
                </a:gridCol>
                <a:gridCol w="2925253">
                  <a:extLst>
                    <a:ext uri="{9D8B030D-6E8A-4147-A177-3AD203B41FA5}">
                      <a16:colId xmlns:a16="http://schemas.microsoft.com/office/drawing/2014/main" val="284022885"/>
                    </a:ext>
                  </a:extLst>
                </a:gridCol>
              </a:tblGrid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Dato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Innhold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Møteform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945265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3-4. september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KOSTRA - Kurs for prosjektgruppe (</a:t>
                      </a:r>
                      <a:r>
                        <a:rPr lang="nb-NO" sz="1100" u="none" strike="noStrike" dirty="0" err="1">
                          <a:effectLst/>
                        </a:rPr>
                        <a:t>adm</a:t>
                      </a:r>
                      <a:r>
                        <a:rPr lang="nb-NO" sz="1100" u="none" strike="noStrike" dirty="0">
                          <a:effectLst/>
                        </a:rPr>
                        <a:t>) med KS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Fysisk samling i Tromsø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441775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19. september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Folkevalgtdag - KS + Budsjettkonferanse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Fysisk møte med hele kommunestyret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0845868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21. september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Digitalsamling for prosjektgruppe (</a:t>
                      </a:r>
                      <a:r>
                        <a:rPr lang="nb-NO" sz="1100" u="none" strike="noStrike" dirty="0" err="1">
                          <a:effectLst/>
                        </a:rPr>
                        <a:t>adm</a:t>
                      </a:r>
                      <a:r>
                        <a:rPr lang="nb-NO" sz="1100" u="none" strike="noStrike" dirty="0">
                          <a:effectLst/>
                        </a:rPr>
                        <a:t>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Digital samling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7688122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22. oktober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Digitalsamling for prosjektgruppe (folkevalgte)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Digital samling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024746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November - desember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Flere webinar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6933306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Januar - desember 2026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Aktiviteter kommer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53262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AC4C0883-ABAD-4492-9A4E-0778F4188ADA}"/>
              </a:ext>
            </a:extLst>
          </p:cNvPr>
          <p:cNvSpPr/>
          <p:nvPr/>
        </p:nvSpPr>
        <p:spPr>
          <a:xfrm>
            <a:off x="1061874" y="589659"/>
            <a:ext cx="84837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b="1" dirty="0"/>
              <a:t>Fremdriftsplan</a:t>
            </a:r>
          </a:p>
          <a:p>
            <a:endParaRPr lang="nb-NO" sz="4400" b="1" dirty="0"/>
          </a:p>
          <a:p>
            <a:endParaRPr lang="nb-NO" sz="4400" b="1" dirty="0"/>
          </a:p>
          <a:p>
            <a:endParaRPr lang="nb-NO" sz="4400" b="1" dirty="0"/>
          </a:p>
          <a:p>
            <a:endParaRPr lang="nb-NO" sz="4400" b="1" dirty="0"/>
          </a:p>
          <a:p>
            <a:endParaRPr lang="nb-NO" sz="4400" b="1" dirty="0"/>
          </a:p>
          <a:p>
            <a:endParaRPr lang="nb-NO" sz="4400" b="1" dirty="0"/>
          </a:p>
          <a:p>
            <a:endParaRPr lang="nb-NO" sz="4400" b="1" dirty="0"/>
          </a:p>
          <a:p>
            <a:r>
              <a:rPr lang="nb-NO" sz="1600" b="1" dirty="0"/>
              <a:t>Prosjektgruppen vil i tillegg ha en intern fremdriftsplan og orientere FMSK fortløpende.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70052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E34BC7-8FCA-4AF4-98D1-CEF823DB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Sør-Varanger kommunes inntekter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E6039D-82D7-44C1-B3D2-AC52FB22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Kommunestyret - 20.08.2025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83FE6A-690F-4DED-AB29-FF561B26B9ED}"/>
              </a:ext>
            </a:extLst>
          </p:cNvPr>
          <p:cNvSpPr txBox="1"/>
          <p:nvPr/>
        </p:nvSpPr>
        <p:spPr>
          <a:xfrm>
            <a:off x="8549089" y="2236424"/>
            <a:ext cx="32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E0F82CE-990C-45FA-A6F7-D8CE1269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Frie inntekter</a:t>
            </a:r>
          </a:p>
          <a:p>
            <a:pPr lvl="1"/>
            <a:r>
              <a:rPr lang="nb-NO" sz="2000" dirty="0"/>
              <a:t>Rammetilskudd</a:t>
            </a:r>
          </a:p>
          <a:p>
            <a:pPr lvl="1"/>
            <a:r>
              <a:rPr lang="nb-NO" sz="2000" dirty="0"/>
              <a:t>Skatt</a:t>
            </a:r>
          </a:p>
          <a:p>
            <a:pPr lvl="2"/>
            <a:r>
              <a:rPr lang="nb-NO" sz="1800" dirty="0"/>
              <a:t>Inntektsutjevning</a:t>
            </a:r>
          </a:p>
          <a:p>
            <a:r>
              <a:rPr lang="nb-NO" sz="2400" dirty="0"/>
              <a:t>Andre statlige overføringer (flyktninger </a:t>
            </a:r>
            <a:r>
              <a:rPr lang="nb-NO" sz="2400" dirty="0" err="1"/>
              <a:t>m.m</a:t>
            </a:r>
            <a:r>
              <a:rPr lang="nb-NO" sz="2400" dirty="0"/>
              <a:t>)</a:t>
            </a:r>
          </a:p>
          <a:p>
            <a:r>
              <a:rPr lang="nb-NO" sz="2400" dirty="0"/>
              <a:t>Brukerbetalinger</a:t>
            </a:r>
          </a:p>
          <a:p>
            <a:r>
              <a:rPr lang="nb-NO" sz="2400" dirty="0"/>
              <a:t>Eiendomsskatt</a:t>
            </a:r>
          </a:p>
          <a:p>
            <a:r>
              <a:rPr lang="nb-NO" sz="2400" dirty="0"/>
              <a:t>Kraftinntekter</a:t>
            </a:r>
          </a:p>
          <a:p>
            <a:r>
              <a:rPr lang="nb-NO" sz="2400" dirty="0"/>
              <a:t>Havbruksfondet</a:t>
            </a:r>
          </a:p>
        </p:txBody>
      </p:sp>
    </p:spTree>
    <p:extLst>
      <p:ext uri="{BB962C8B-B14F-4D97-AF65-F5344CB8AC3E}">
        <p14:creationId xmlns:p14="http://schemas.microsoft.com/office/powerpoint/2010/main" val="298463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5C519AB658E4A8F748F9BC7751D3C" ma:contentTypeVersion="7" ma:contentTypeDescription="Opprett et nytt dokument." ma:contentTypeScope="" ma:versionID="de351f643d3bd9d23e376af026bea724">
  <xsd:schema xmlns:xsd="http://www.w3.org/2001/XMLSchema" xmlns:xs="http://www.w3.org/2001/XMLSchema" xmlns:p="http://schemas.microsoft.com/office/2006/metadata/properties" xmlns:ns2="c4c313a7-b986-4b0b-b010-bef1a1a53679" targetNamespace="http://schemas.microsoft.com/office/2006/metadata/properties" ma:root="true" ma:fieldsID="8c3f924247b6b4a2a9d446f5f9d0db29" ns2:_="">
    <xsd:import namespace="c4c313a7-b986-4b0b-b010-bef1a1a53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313a7-b986-4b0b-b010-bef1a1a536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C8BA7B-629E-41AE-A8DA-B9478174B598}"/>
</file>

<file path=customXml/itemProps2.xml><?xml version="1.0" encoding="utf-8"?>
<ds:datastoreItem xmlns:ds="http://schemas.openxmlformats.org/officeDocument/2006/customXml" ds:itemID="{0CECD66E-5029-455C-8ECA-5522F5068356}"/>
</file>

<file path=customXml/itemProps3.xml><?xml version="1.0" encoding="utf-8"?>
<ds:datastoreItem xmlns:ds="http://schemas.openxmlformats.org/officeDocument/2006/customXml" ds:itemID="{3FFC6682-9B0D-4712-B408-73595C4C90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12555</TotalTime>
  <Words>2402</Words>
  <Application>Microsoft Office PowerPoint</Application>
  <PresentationFormat>Widescreen</PresentationFormat>
  <Paragraphs>611</Paragraphs>
  <Slides>43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50" baseType="lpstr">
      <vt:lpstr>Aptos</vt:lpstr>
      <vt:lpstr>Arial</vt:lpstr>
      <vt:lpstr>Calibiri</vt:lpstr>
      <vt:lpstr>Calibri</vt:lpstr>
      <vt:lpstr>Calibri Light</vt:lpstr>
      <vt:lpstr>Times New Roman</vt:lpstr>
      <vt:lpstr>Office Theme</vt:lpstr>
      <vt:lpstr>ROBEK –  Register om betinget godkjenning og kontroll  ORIENTERING I KOMMUNESTYRET </vt:lpstr>
      <vt:lpstr>Orientering</vt:lpstr>
      <vt:lpstr>Nettverk for bærekraftig kommuneøkonomi - Bidra til bedre planlegging  </vt:lpstr>
      <vt:lpstr>Målsettinger med nettverket </vt:lpstr>
      <vt:lpstr>PowerPoint-presentasjon</vt:lpstr>
      <vt:lpstr>PowerPoint-presentasjon</vt:lpstr>
      <vt:lpstr>Ulike møteformer og deltakelse</vt:lpstr>
      <vt:lpstr>PowerPoint-presentasjon</vt:lpstr>
      <vt:lpstr>Sør-Varanger kommunes inntekter</vt:lpstr>
      <vt:lpstr>Driftsinntekter 2024</vt:lpstr>
      <vt:lpstr>Utvikling i frie inntekter – Sammenlignet med andre kommuner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Arbeid med tiltaksplan</vt:lpstr>
      <vt:lpstr>PowerPoint-presentasjon</vt:lpstr>
      <vt:lpstr>Omstilling og muligheter  </vt:lpstr>
      <vt:lpstr>Effektivitet/produktivitet </vt:lpstr>
      <vt:lpstr>Struktur </vt:lpstr>
      <vt:lpstr>Nivå/terskel på tjenestene </vt:lpstr>
      <vt:lpstr>Agenda - Status og prognose 2025</vt:lpstr>
      <vt:lpstr>Likviditetsbudsjett per 17.08.2025  </vt:lpstr>
      <vt:lpstr>Status per juli – Fordelt per sektor </vt:lpstr>
      <vt:lpstr>Administrasjon</vt:lpstr>
      <vt:lpstr>Kultur og oppvekst</vt:lpstr>
      <vt:lpstr>Helse, omsorg og velferd</vt:lpstr>
      <vt:lpstr>Helse, omsorg og velferd forts.</vt:lpstr>
      <vt:lpstr>Vikarbyrå per juli </vt:lpstr>
      <vt:lpstr>Tekniske tjenester</vt:lpstr>
      <vt:lpstr>Vann, avløp og renovasjon</vt:lpstr>
      <vt:lpstr>Beredskap, brann og redning</vt:lpstr>
      <vt:lpstr>Sykefravær per sektor</vt:lpstr>
      <vt:lpstr>Finansområdet - Frie inntekter</vt:lpstr>
      <vt:lpstr>Finansområdet - Andre inntekter</vt:lpstr>
      <vt:lpstr>Finansområdet – Netto finansutgifter</vt:lpstr>
      <vt:lpstr>Finansområdet – Andre utgifter</vt:lpstr>
      <vt:lpstr>Risikoer</vt:lpstr>
      <vt:lpstr>Foreløpig grunnlag til budsjettregulering 2. tertial</vt:lpstr>
      <vt:lpstr>Prognose 31.12.2025 inkl. forslag til budsjettregulering 2. tertial</vt:lpstr>
      <vt:lpstr>Status for arbeidet med  budsjett- og økonomiplan 2026-2029 </vt:lpstr>
    </vt:vector>
  </TitlesOfParts>
  <Company>Sør-Varanger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Sindre Torp</dc:creator>
  <cp:lastModifiedBy>Jørgen Sollie</cp:lastModifiedBy>
  <cp:revision>238</cp:revision>
  <cp:lastPrinted>2025-02-14T09:51:07Z</cp:lastPrinted>
  <dcterms:created xsi:type="dcterms:W3CDTF">2018-06-05T07:13:53Z</dcterms:created>
  <dcterms:modified xsi:type="dcterms:W3CDTF">2025-08-20T08:56:55Z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0x0101005CB5C519AB658E4A8F748F9BC7751D3C</vt:lpwstr>
  </property>
</Properties>
</file>