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71" r:id="rId3"/>
    <p:sldId id="269" r:id="rId4"/>
    <p:sldId id="281" r:id="rId5"/>
    <p:sldId id="283" r:id="rId6"/>
    <p:sldId id="284" r:id="rId7"/>
    <p:sldId id="277" r:id="rId8"/>
    <p:sldId id="274" r:id="rId9"/>
    <p:sldId id="282" r:id="rId10"/>
    <p:sldId id="273" r:id="rId11"/>
    <p:sldId id="276" r:id="rId12"/>
    <p:sldId id="275" r:id="rId13"/>
    <p:sldId id="285" r:id="rId14"/>
    <p:sldId id="286" r:id="rId15"/>
    <p:sldId id="287" r:id="rId16"/>
    <p:sldId id="272" r:id="rId17"/>
    <p:sldId id="288" r:id="rId18"/>
    <p:sldId id="289" r:id="rId19"/>
    <p:sldId id="290" r:id="rId20"/>
    <p:sldId id="291" r:id="rId21"/>
    <p:sldId id="292" r:id="rId22"/>
  </p:sldIdLst>
  <p:sldSz cx="12192000" cy="6858000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4299-4BC9-4083-9943-36E38F5EC84C}" type="datetimeFigureOut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4E02-1FEA-4E7E-ACCB-30A9F97D58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2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64DB-E989-4386-A20B-7CA4E503E22C}" type="datetimeFigureOut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5669-27DD-427F-A995-392A0253CB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7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113 årsverk 2025/26, 142 årsverk 2021/22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5669-27DD-427F-A995-392A0253CB1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69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5669-27DD-427F-A995-392A0253CB1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5669-27DD-427F-A995-392A0253CB1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7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C9FB-CE37-4E9F-84D4-DB4D42831F3C}" type="datetime1">
              <a:rPr lang="nb-NO" smtClean="0"/>
              <a:t>05.11.2025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42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DCE7-B428-423C-8D10-BAE79FEDA4E6}" type="datetime1">
              <a:rPr lang="nb-NO" smtClean="0"/>
              <a:t>05.11.2025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1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0708-C340-46C4-A191-647D66EC110C}" type="datetime1">
              <a:rPr lang="nb-NO" smtClean="0"/>
              <a:t>05.11.2025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9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C743-08C9-463B-A941-7B645B19C479}" type="datetime1">
              <a:rPr lang="nb-NO" smtClean="0"/>
              <a:t>05.11.2025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3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DF7-6AD2-40AD-BB19-6530A5F5274A}" type="datetime1">
              <a:rPr lang="nb-NO" smtClean="0"/>
              <a:t>05.11.2025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0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14D4-E5A5-4F3A-9FD5-523BA5C4F55F}" type="datetime1">
              <a:rPr lang="nb-NO" smtClean="0"/>
              <a:t>05.11.2025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63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9751-AA8A-4C0F-AD97-26EC26AD9AB5}" type="datetime1">
              <a:rPr lang="nb-NO" smtClean="0"/>
              <a:t>05.11.2025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9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F5CF-0AAA-4575-AD1E-DD917F84AEA9}" type="datetime1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7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8C26-3A81-4D40-80FB-709769C9A8FF}" type="datetime1">
              <a:rPr lang="nb-NO" smtClean="0"/>
              <a:t>05.11.2025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8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BD5-55BB-407B-90D8-CB2BD96F1DA6}" type="datetime1">
              <a:rPr lang="nb-NO" smtClean="0"/>
              <a:t>05.11.2025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192-B4D8-4157-9E79-E3854DFF97F6}" type="datetime1">
              <a:rPr lang="nb-NO" smtClean="0"/>
              <a:t>05.11.2025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6301CD-EAAF-43E7-BA8B-4EC751838E4C}" type="datetime1">
              <a:rPr lang="nb-NO" smtClean="0"/>
              <a:t>05.11.2025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Orientering kommunestyret 5.11.2025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87DC-7887-43CC-87E0-F3E70DFD1DE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64" y="365125"/>
            <a:ext cx="868895" cy="103217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6" y="365125"/>
            <a:ext cx="1246088" cy="10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5558E-91AE-49E9-9864-0D2A3F8F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 og oppvekst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6108A9-E5F1-4E0D-ABEB-A7FDA766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3C2D3C-C3B3-4CD8-9D37-BDF1F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2126EE-B538-45A1-BD1B-AE3FE36B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5" y="1603548"/>
            <a:ext cx="2825161" cy="399321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0C9D430-978A-4B34-85D3-B21D329EFBBC}"/>
              </a:ext>
            </a:extLst>
          </p:cNvPr>
          <p:cNvSpPr txBox="1"/>
          <p:nvPr/>
        </p:nvSpPr>
        <p:spPr>
          <a:xfrm rot="1236942">
            <a:off x="8676469" y="168719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Sør-Varanger skal ha trygge og inkluderende leke- og læringsmiljø, og trene barn i demokrati og samarbeid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125BB60-261F-4E87-8DA7-0F0FB2B94716}"/>
              </a:ext>
            </a:extLst>
          </p:cNvPr>
          <p:cNvSpPr txBox="1"/>
          <p:nvPr/>
        </p:nvSpPr>
        <p:spPr>
          <a:xfrm rot="20198117">
            <a:off x="4669766" y="1168602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Barnas beste er det førende prinsippet for oppvekstsektoren i Sør-Varanger. Barn og unge skal møte helhetlige og ansvarstakende tjenester.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8589D84-FC35-4EB5-A00C-5B00ABF16B3F}"/>
              </a:ext>
            </a:extLst>
          </p:cNvPr>
          <p:cNvSpPr txBox="1"/>
          <p:nvPr/>
        </p:nvSpPr>
        <p:spPr>
          <a:xfrm rot="959801">
            <a:off x="4236962" y="4792049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Oppvekstsektoren i Sør-Varanger skal kjennetegnes av nok ansatte og høy kompetanse.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8531C1E-B8FD-4911-A1F2-E563F0FCA815}"/>
              </a:ext>
            </a:extLst>
          </p:cNvPr>
          <p:cNvSpPr txBox="1"/>
          <p:nvPr/>
        </p:nvSpPr>
        <p:spPr>
          <a:xfrm rot="19938542">
            <a:off x="8739551" y="4008672"/>
            <a:ext cx="3168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Vi tar en ledende rolle innen kompetanseutvikling i regionen, og arbeider for at det skal være tilbud om høyere utdanning i kommunen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84BC90B-6A01-41F8-BD28-24F88EFB239C}"/>
              </a:ext>
            </a:extLst>
          </p:cNvPr>
          <p:cNvSpPr txBox="1"/>
          <p:nvPr/>
        </p:nvSpPr>
        <p:spPr>
          <a:xfrm>
            <a:off x="6367641" y="3163333"/>
            <a:ext cx="267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Oppveksttilbud i Sør-Varanger skal være likeverdige med høy kvalitet.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C213750-C826-491C-9C84-E32DA3214474}"/>
              </a:ext>
            </a:extLst>
          </p:cNvPr>
          <p:cNvSpPr txBox="1"/>
          <p:nvPr/>
        </p:nvSpPr>
        <p:spPr>
          <a:xfrm>
            <a:off x="6831714" y="5127171"/>
            <a:ext cx="177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Barn og unge skal høres, synes og bli lyttet til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73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EE3CF0-A885-4F95-AC0E-433B4E62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856"/>
          </a:xfrm>
        </p:spPr>
        <p:txBody>
          <a:bodyPr/>
          <a:lstStyle/>
          <a:p>
            <a:r>
              <a:rPr lang="nb-NO" dirty="0"/>
              <a:t>Bosetting av flyktninger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51B142-03D0-47F5-B825-B5AFD797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17"/>
            <a:ext cx="10515600" cy="4549446"/>
          </a:xfrm>
        </p:spPr>
        <p:txBody>
          <a:bodyPr>
            <a:normAutofit/>
          </a:bodyPr>
          <a:lstStyle/>
          <a:p>
            <a:r>
              <a:rPr lang="nb-NO" dirty="0"/>
              <a:t>Kommunedirektøren foreslår å bosette 51 flyktninger i 2026</a:t>
            </a:r>
            <a:endParaRPr lang="nb-NO" sz="2400" u="sng" dirty="0"/>
          </a:p>
          <a:p>
            <a:r>
              <a:rPr lang="nb-NO" dirty="0"/>
              <a:t>Bosatte siden 2022: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Bidrar til å holde et mer stabilt barnetall og folketall generelt</a:t>
            </a:r>
          </a:p>
          <a:p>
            <a:r>
              <a:rPr lang="nb-NO" dirty="0"/>
              <a:t>Potensielle arbeidstakere  - betinger god integrering og praksis</a:t>
            </a:r>
          </a:p>
          <a:p>
            <a:r>
              <a:rPr lang="nb-NO" dirty="0"/>
              <a:t>Betydning for kommuneøkonomien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C6B7C5-5450-4BDF-BFB6-16237C5D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92B718-5C54-4963-81C5-690A953A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9CBC0D5-4725-4E9F-BF09-26A9E8B44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6992"/>
              </p:ext>
            </p:extLst>
          </p:nvPr>
        </p:nvGraphicFramePr>
        <p:xfrm>
          <a:off x="1192361" y="2853267"/>
          <a:ext cx="8128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116677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098306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27899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557419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104906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75041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0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5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31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1F84B-F702-4C7C-9A40-3BC1C287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 Kultur og oppvekst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6E7858-2D8F-4A46-BA0C-C739D7BC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Ingen strukturelle endringer eller store kutt innen oppvekst</a:t>
            </a:r>
          </a:p>
          <a:p>
            <a:r>
              <a:rPr lang="nb-NO" dirty="0"/>
              <a:t>Rammeendring – hovedsakelig på Flyktning og kompetanseenheten, barnevern og kultur og fritid</a:t>
            </a:r>
          </a:p>
          <a:p>
            <a:r>
              <a:rPr lang="nb-NO" dirty="0"/>
              <a:t>Budsjettreduksjon på kultur og fritid, ubesatt vakant stilling og redusert husleie</a:t>
            </a:r>
          </a:p>
          <a:p>
            <a:r>
              <a:rPr lang="nb-NO" dirty="0"/>
              <a:t>Driften hos Flyktning og kompetanseenheten tilpasset reduksjon i bosatte flyktninger</a:t>
            </a:r>
          </a:p>
          <a:p>
            <a:r>
              <a:rPr lang="nb-NO" dirty="0"/>
              <a:t>Økning av budsjettrammen i barnevernet grunnet kapasitetsutfordringer og ressurskrevende tiltak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2329FE-4FDC-43F8-9846-34C002ED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B89D85-C6A9-437C-ADBC-5CE5E42C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79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1FFE1A-527C-494A-8E90-50048C3B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Øst-Finnmark studiesenter KO (ØFK)</a:t>
            </a:r>
            <a:br>
              <a:rPr lang="nb-NO" dirty="0"/>
            </a:br>
            <a:r>
              <a:rPr lang="nb-NO" dirty="0"/>
              <a:t> og RSK Øst-Finnmark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E8D2C7-AE66-4AE4-8DCF-B79274D2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Både ØFK og RSK Øst-Finnmark er fra 2025 lokalisert til Sør-Varanger</a:t>
            </a:r>
          </a:p>
          <a:p>
            <a:r>
              <a:rPr lang="nb-NO" dirty="0"/>
              <a:t>Dette er i tråd med handlingsplanen til Strategisk oppvekstplan:</a:t>
            </a:r>
          </a:p>
          <a:p>
            <a:r>
              <a:rPr lang="nb-NO" i="1" dirty="0"/>
              <a:t>«Interkommunale samarbeid styrkes og utvikles»</a:t>
            </a:r>
          </a:p>
          <a:p>
            <a:r>
              <a:rPr lang="nb-NO" i="1" dirty="0"/>
              <a:t>«Oppvekstsektoren skal bidra til utvikling av Campus Kirkenes, og støtte opp om etablering av høyere utdanning i Sør-Varanger»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1706D7-9B21-4429-B684-2CCD9888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22C25E-1A4B-45DE-A578-9BCDA515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12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FB8D-DE89-4B59-AD4A-819CDCD93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Helse, omsorg og velferd</a:t>
            </a: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861F5ECB-36FC-457F-AAEF-D4C1C2711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BECDFC-0220-4577-9ED9-FDF8F597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34758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D98919-DC69-4A76-9241-F6E5AF38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379089-DDD2-49F1-8E2D-A927D197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68" y="428017"/>
            <a:ext cx="5767064" cy="57489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E0EC34F-119B-43CA-8093-CA3B2BF129C5}"/>
              </a:ext>
            </a:extLst>
          </p:cNvPr>
          <p:cNvSpPr txBox="1"/>
          <p:nvPr/>
        </p:nvSpPr>
        <p:spPr>
          <a:xfrm>
            <a:off x="8073957" y="5933872"/>
            <a:ext cx="387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Kilde: NOU 2023:4 Tid for handling</a:t>
            </a:r>
          </a:p>
        </p:txBody>
      </p:sp>
    </p:spTree>
    <p:extLst>
      <p:ext uri="{BB962C8B-B14F-4D97-AF65-F5344CB8AC3E}">
        <p14:creationId xmlns:p14="http://schemas.microsoft.com/office/powerpoint/2010/main" val="136301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8AC7770F-2B85-4C6A-B1DB-725B8CF6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Organisering</a:t>
            </a:r>
          </a:p>
        </p:txBody>
      </p:sp>
      <p:pic>
        <p:nvPicPr>
          <p:cNvPr id="22" name="Plassholder for innhold 21">
            <a:extLst>
              <a:ext uri="{FF2B5EF4-FFF2-40B4-BE49-F238E27FC236}">
                <a16:creationId xmlns:a16="http://schemas.microsoft.com/office/drawing/2014/main" id="{2719B5A0-31DF-46BD-9299-785FC7510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7363" y="2175685"/>
            <a:ext cx="2697489" cy="2506629"/>
          </a:xfrm>
          <a:prstGeom prst="rect">
            <a:avLst/>
          </a:prstGeom>
        </p:spPr>
      </p:pic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8B595CFB-7B2B-4C6C-BA47-89704CB2C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Har gjennomført omorganisering i Enhet for Heldøgns omsorg, Enhet for mestring og habilitering og Psykisk helse og rus </a:t>
            </a:r>
          </a:p>
          <a:p>
            <a:r>
              <a:rPr lang="nb-NO" sz="2400" dirty="0"/>
              <a:t>Nå sist flyttet avlastning for eldre til </a:t>
            </a:r>
            <a:r>
              <a:rPr lang="nb-NO" sz="2400" dirty="0" err="1"/>
              <a:t>Wesselborgen</a:t>
            </a:r>
            <a:r>
              <a:rPr lang="nb-NO" sz="2400" dirty="0"/>
              <a:t> avd. </a:t>
            </a:r>
            <a:r>
              <a:rPr lang="nb-NO" sz="2400" dirty="0" err="1"/>
              <a:t>Trollfjord</a:t>
            </a:r>
            <a:endParaRPr lang="nb-NO" sz="2400" dirty="0"/>
          </a:p>
          <a:p>
            <a:r>
              <a:rPr lang="nb-NO" sz="2400" dirty="0"/>
              <a:t>Vi skal videre se på organisering av Hjemmebasert omsorg inkl. tjenestene som gis på natt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808038D-C908-4CBB-843F-81EB6AD4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</p:spTree>
    <p:extLst>
      <p:ext uri="{BB962C8B-B14F-4D97-AF65-F5344CB8AC3E}">
        <p14:creationId xmlns:p14="http://schemas.microsoft.com/office/powerpoint/2010/main" val="178560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D472DBE1-96BC-48B1-8970-48896EB8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Arbeidstid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8F0D152-E261-4854-83C9-77F1F5362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918" y="184785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Sentralisering av turnusplanlegging</a:t>
            </a:r>
          </a:p>
          <a:p>
            <a:r>
              <a:rPr lang="nb-NO" dirty="0"/>
              <a:t>Ansette enda en turnusrådgiver</a:t>
            </a:r>
          </a:p>
          <a:p>
            <a:r>
              <a:rPr lang="nb-NO" dirty="0"/>
              <a:t>Samler driftskoordinatorene i team og ansette en til</a:t>
            </a:r>
          </a:p>
          <a:p>
            <a:r>
              <a:rPr lang="nb-NO" dirty="0"/>
              <a:t>Rammeavtaler /og vi jobber med prinsipper for helsefremmende turnuser</a:t>
            </a:r>
          </a:p>
          <a:p>
            <a:r>
              <a:rPr lang="nb-NO" dirty="0"/>
              <a:t>AML brudd</a:t>
            </a:r>
          </a:p>
          <a:p>
            <a:r>
              <a:rPr lang="nb-NO" b="1" dirty="0"/>
              <a:t>Ta i bruk KI (</a:t>
            </a:r>
            <a:r>
              <a:rPr lang="nb-NO" b="1" dirty="0" err="1"/>
              <a:t>SmartPlan</a:t>
            </a:r>
            <a:r>
              <a:rPr lang="nb-NO" b="1" dirty="0"/>
              <a:t>)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AEE9CB-72E4-4260-A4D5-C5F28D39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9C2C094A-847A-4DB8-8FB3-EBC68708E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7120" y="2562225"/>
            <a:ext cx="17621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6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A92C8C-76C4-4D5F-9588-EF269DA4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2CF134-5A84-40FE-8A97-60330153E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Fokus på kompetansen vi har internt</a:t>
            </a:r>
          </a:p>
          <a:p>
            <a:r>
              <a:rPr lang="nb-NO" dirty="0"/>
              <a:t>Bruke kompetanse på tvers</a:t>
            </a:r>
          </a:p>
          <a:p>
            <a:r>
              <a:rPr lang="nb-NO" dirty="0"/>
              <a:t>Utnytte de digitale løsningene  vi allerede har</a:t>
            </a:r>
          </a:p>
          <a:p>
            <a:r>
              <a:rPr lang="nb-NO" dirty="0"/>
              <a:t>USHT –samarbeid om prosjekter som ernæring, etisk kompetanseheving og pårørendesamarbeid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297A2A-30F8-43AC-B2F7-B4BA6B27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4D4E025-28C1-482C-8728-49A865760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7634" y="2660073"/>
            <a:ext cx="2125291" cy="22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E0145-32E4-484C-A17B-15C8740C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Prioriteringer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94822C-8FDD-4CCB-BAD9-72304018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6438" y="2005012"/>
            <a:ext cx="5181600" cy="4351338"/>
          </a:xfrm>
        </p:spPr>
        <p:txBody>
          <a:bodyPr/>
          <a:lstStyle/>
          <a:p>
            <a:r>
              <a:rPr lang="nb-NO" dirty="0"/>
              <a:t>Sentralisering av saksbehandling</a:t>
            </a:r>
          </a:p>
          <a:p>
            <a:r>
              <a:rPr lang="nb-NO" dirty="0"/>
              <a:t>Øke kompetansen til saksbehandlere</a:t>
            </a:r>
          </a:p>
          <a:p>
            <a:r>
              <a:rPr lang="nb-NO" dirty="0"/>
              <a:t>Nye kriterier implementeres</a:t>
            </a:r>
          </a:p>
          <a:p>
            <a:r>
              <a:rPr lang="nb-NO" dirty="0"/>
              <a:t>Gjennomgang av alle vedtak </a:t>
            </a:r>
          </a:p>
          <a:p>
            <a:r>
              <a:rPr lang="nb-NO" dirty="0"/>
              <a:t>Analyse av helse og omsorgsdata</a:t>
            </a:r>
          </a:p>
          <a:p>
            <a:r>
              <a:rPr lang="nb-NO" dirty="0"/>
              <a:t>Nytt og moderne pasientjournal system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15CCEF-E5F0-49FB-8679-6399D2AC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E4F85BE-B3A3-40D2-B35C-A58F2B6468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1" y="2460567"/>
            <a:ext cx="2209800" cy="23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330F4-FD1C-49D2-8880-AEE9B5FB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Digitalisering (E-helse/velferdsteknologi)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64755-722F-456C-9233-0340EE601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92290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Økt ressurs </a:t>
            </a:r>
          </a:p>
          <a:p>
            <a:r>
              <a:rPr lang="nb-NO" dirty="0"/>
              <a:t>Multidose/ elektronisk medisineringsstøtte</a:t>
            </a:r>
          </a:p>
          <a:p>
            <a:r>
              <a:rPr lang="nb-NO" dirty="0"/>
              <a:t>PLL (pasientens legemiddelliste)</a:t>
            </a:r>
          </a:p>
          <a:p>
            <a:r>
              <a:rPr lang="nb-NO" dirty="0"/>
              <a:t>Digitale tilsyn</a:t>
            </a:r>
          </a:p>
          <a:p>
            <a:r>
              <a:rPr lang="nb-NO" dirty="0"/>
              <a:t>Elektroniske dørlåser</a:t>
            </a:r>
          </a:p>
          <a:p>
            <a:r>
              <a:rPr lang="nb-NO" dirty="0"/>
              <a:t>Trygghetsalarmer</a:t>
            </a:r>
          </a:p>
          <a:p>
            <a:r>
              <a:rPr lang="nb-NO" dirty="0"/>
              <a:t>Pasientvarslingsanlegg</a:t>
            </a:r>
          </a:p>
          <a:p>
            <a:r>
              <a:rPr lang="nb-NO" dirty="0"/>
              <a:t>Kompetanse til ansatte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C69DFA-2F2A-4AE6-84E0-125AE7E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87072F40-437B-44D9-BB27-EDDB6D16A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4809" y="2533650"/>
            <a:ext cx="19145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E2F1A-D52D-4D2D-B449-8097832E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311"/>
          </a:xfrm>
        </p:spPr>
        <p:txBody>
          <a:bodyPr/>
          <a:lstStyle/>
          <a:p>
            <a:r>
              <a:rPr lang="nb-NO" dirty="0"/>
              <a:t>Kultur og oppvekst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1B6D6A-F7A6-4727-80F5-6B08CB74B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1" y="1445078"/>
            <a:ext cx="3559629" cy="4740049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Barnehager </a:t>
            </a:r>
            <a:endParaRPr lang="nb-NO" dirty="0"/>
          </a:p>
          <a:p>
            <a:r>
              <a:rPr lang="nb-NO" sz="2400" dirty="0"/>
              <a:t>Kirkenes barnehage</a:t>
            </a:r>
          </a:p>
          <a:p>
            <a:r>
              <a:rPr lang="nb-NO" sz="2400" dirty="0"/>
              <a:t>Hesseng barnehage</a:t>
            </a:r>
          </a:p>
          <a:p>
            <a:r>
              <a:rPr lang="nb-NO" sz="2400" dirty="0"/>
              <a:t>Sandnes barnehage</a:t>
            </a:r>
          </a:p>
          <a:p>
            <a:r>
              <a:rPr lang="nb-NO" sz="2400" dirty="0"/>
              <a:t>Prestøya barnehage</a:t>
            </a:r>
          </a:p>
          <a:p>
            <a:r>
              <a:rPr lang="nb-NO" sz="2400" dirty="0"/>
              <a:t>Rallaren barnehage</a:t>
            </a:r>
          </a:p>
          <a:p>
            <a:r>
              <a:rPr lang="nb-NO" sz="2400" dirty="0"/>
              <a:t>Pasvik barnehage</a:t>
            </a:r>
          </a:p>
          <a:p>
            <a:r>
              <a:rPr lang="nb-NO" sz="2400" dirty="0"/>
              <a:t>Knausen barnehage</a:t>
            </a:r>
          </a:p>
          <a:p>
            <a:r>
              <a:rPr lang="nb-NO" sz="2400" dirty="0"/>
              <a:t>Skytterhusfjellet barnehage</a:t>
            </a:r>
          </a:p>
          <a:p>
            <a:r>
              <a:rPr lang="nb-NO" sz="2400" dirty="0"/>
              <a:t>Bugøynes barnehage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439A58-19CB-4DD4-A66A-41A78D9F4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5404" y="1445078"/>
            <a:ext cx="3968151" cy="4351338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Skoler</a:t>
            </a:r>
            <a:endParaRPr lang="nb-NO" dirty="0"/>
          </a:p>
          <a:p>
            <a:r>
              <a:rPr lang="nb-NO" sz="2400" dirty="0"/>
              <a:t>Kirkenes skole</a:t>
            </a:r>
          </a:p>
          <a:p>
            <a:r>
              <a:rPr lang="nb-NO" sz="2400" dirty="0"/>
              <a:t>Sandnes og Bjørnevatn skole</a:t>
            </a:r>
          </a:p>
          <a:p>
            <a:r>
              <a:rPr lang="nb-NO" sz="2400" dirty="0"/>
              <a:t>Pasvik skole</a:t>
            </a:r>
          </a:p>
          <a:p>
            <a:r>
              <a:rPr lang="nb-NO" sz="2400" dirty="0"/>
              <a:t>Hesseng flerbrukssenter</a:t>
            </a:r>
          </a:p>
          <a:p>
            <a:r>
              <a:rPr lang="nb-NO" sz="2400" dirty="0"/>
              <a:t>Bugøynes oppvekstsenter</a:t>
            </a:r>
          </a:p>
          <a:p>
            <a:r>
              <a:rPr lang="nb-NO" sz="2400" dirty="0"/>
              <a:t>Voksenopplæring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BDB5C3-1127-4A20-8A6E-BC28E618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649528-A7F4-4C30-8A98-CDEC800A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2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EB6E7F3-3E5D-4D78-B3B1-D52D1724D135}"/>
              </a:ext>
            </a:extLst>
          </p:cNvPr>
          <p:cNvSpPr txBox="1"/>
          <p:nvPr/>
        </p:nvSpPr>
        <p:spPr>
          <a:xfrm>
            <a:off x="8269858" y="1363436"/>
            <a:ext cx="31438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b="1" dirty="0"/>
              <a:t>PP-tjenesten</a:t>
            </a:r>
            <a:endParaRPr lang="nb-NO" sz="2600" dirty="0"/>
          </a:p>
          <a:p>
            <a:r>
              <a:rPr lang="nb-NO" sz="2600" b="1" dirty="0"/>
              <a:t>Barnevernet</a:t>
            </a:r>
            <a:endParaRPr lang="nb-NO" sz="2600" dirty="0"/>
          </a:p>
          <a:p>
            <a:r>
              <a:rPr lang="nb-NO" sz="2600" b="1" dirty="0"/>
              <a:t>Kirkenes flyktning- og kompetanseenhet</a:t>
            </a:r>
            <a:endParaRPr lang="nb-NO" sz="2600" dirty="0"/>
          </a:p>
          <a:p>
            <a:r>
              <a:rPr lang="nb-NO" sz="2600" b="1" dirty="0"/>
              <a:t>Kultur og fritid</a:t>
            </a: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Allmenn kultur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Sør-Varanger  </a:t>
            </a:r>
          </a:p>
          <a:p>
            <a:r>
              <a:rPr lang="nb-NO" sz="2400" dirty="0"/>
              <a:t>  bibliotek</a:t>
            </a:r>
          </a:p>
          <a:p>
            <a:r>
              <a:rPr lang="nb-NO" sz="2600" b="1" dirty="0"/>
              <a:t>Kulturskolen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140721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0E891-966C-42C7-8564-6CED805D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Oppgavedeling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76ACE9-477D-43E9-AA33-E76DF17AB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080" y="1847850"/>
            <a:ext cx="5181600" cy="4351338"/>
          </a:xfrm>
        </p:spPr>
        <p:txBody>
          <a:bodyPr/>
          <a:lstStyle/>
          <a:p>
            <a:r>
              <a:rPr lang="nb-NO" dirty="0"/>
              <a:t>Sykepleierteam PØH –evaluering</a:t>
            </a:r>
          </a:p>
          <a:p>
            <a:r>
              <a:rPr lang="nb-NO" dirty="0"/>
              <a:t>Sykepleierteam i HBO skal vurderes</a:t>
            </a:r>
          </a:p>
          <a:p>
            <a:r>
              <a:rPr lang="nb-NO" dirty="0"/>
              <a:t>Flytte oppgaver mellom yrkesgrupper</a:t>
            </a:r>
          </a:p>
          <a:p>
            <a:r>
              <a:rPr lang="nb-NO" dirty="0"/>
              <a:t>Fokus på oppgaver som andre kan gjøre </a:t>
            </a:r>
          </a:p>
          <a:p>
            <a:r>
              <a:rPr lang="nb-NO" dirty="0"/>
              <a:t>Fleksibel bruk av ressurser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E0289D-DD86-44A2-8AF5-630ED2FA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5D7D4EB-998D-4ABB-9EFE-92D854C93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7198" y="2612063"/>
            <a:ext cx="20478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F6495C8-F64B-4813-800C-23CF2335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fokusområder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799A027-A330-4E4E-A9AF-AFC959B5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 legevaktsentral 116117</a:t>
            </a:r>
          </a:p>
          <a:p>
            <a:r>
              <a:rPr lang="nb-NO" dirty="0"/>
              <a:t>Einerveien klart til jul</a:t>
            </a:r>
          </a:p>
          <a:p>
            <a:r>
              <a:rPr lang="nb-NO" dirty="0"/>
              <a:t>Rullering av strategisk plan –igangsatt</a:t>
            </a:r>
          </a:p>
          <a:p>
            <a:r>
              <a:rPr lang="nb-NO" dirty="0"/>
              <a:t>Prosess med Kirkenes storkjøkken</a:t>
            </a:r>
          </a:p>
          <a:p>
            <a:r>
              <a:rPr lang="nb-NO" dirty="0"/>
              <a:t>Sykefravær- fortsatt stort fokus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19C98-DE39-4A77-917B-2BA349AE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Helse, omsorg og velferd </a:t>
            </a:r>
          </a:p>
        </p:txBody>
      </p:sp>
    </p:spTree>
    <p:extLst>
      <p:ext uri="{BB962C8B-B14F-4D97-AF65-F5344CB8AC3E}">
        <p14:creationId xmlns:p14="http://schemas.microsoft.com/office/powerpoint/2010/main" val="413729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8E5DF7-81AC-4D96-B714-6DF34DD7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Mindre årskull - muligheter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74F4A0-0D21-4F6C-BC10-5F496B14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Mindre årskull i både barnehage og skole</a:t>
            </a:r>
          </a:p>
          <a:p>
            <a:r>
              <a:rPr lang="nb-NO" dirty="0"/>
              <a:t>På sikt overkapasitet, spesielt i skole – reduserer kostnader i skole i takt med elevtallsutviklingen</a:t>
            </a:r>
          </a:p>
          <a:p>
            <a:r>
              <a:rPr lang="nb-NO" dirty="0"/>
              <a:t>Kapasitetsutfordringer i barnehagene i dag til tross for ledige plasser</a:t>
            </a:r>
          </a:p>
          <a:p>
            <a:r>
              <a:rPr lang="nb-NO" dirty="0"/>
              <a:t>Evt. ledige plasser kan tilbys barn når de fyller ett år, jfr. Strategisk oppvekstplan: </a:t>
            </a:r>
          </a:p>
          <a:p>
            <a:pPr marL="0" indent="0">
              <a:buNone/>
            </a:pPr>
            <a:r>
              <a:rPr lang="nb-NO" dirty="0"/>
              <a:t>«</a:t>
            </a:r>
            <a:r>
              <a:rPr lang="nb-NO" i="1" dirty="0"/>
              <a:t>Sør-Varanger kommune skal sikre barnehageplasser til alle søkere, både innafor og utenfor retten, minimum 1 måned etter behovsdato».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1B8CB62-B3E1-4344-A981-4DE885BB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634F315-125D-4C1E-8AAB-533E9BB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08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15E63-7276-47E9-8522-42544F8E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Elevtallsutvikling grunnskolen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31505CBA-AAC8-48F3-B427-7F001C082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41872"/>
              </p:ext>
            </p:extLst>
          </p:nvPr>
        </p:nvGraphicFramePr>
        <p:xfrm>
          <a:off x="918710" y="1791119"/>
          <a:ext cx="933522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497">
                  <a:extLst>
                    <a:ext uri="{9D8B030D-6E8A-4147-A177-3AD203B41FA5}">
                      <a16:colId xmlns:a16="http://schemas.microsoft.com/office/drawing/2014/main" val="74193188"/>
                    </a:ext>
                  </a:extLst>
                </a:gridCol>
                <a:gridCol w="1049257">
                  <a:extLst>
                    <a:ext uri="{9D8B030D-6E8A-4147-A177-3AD203B41FA5}">
                      <a16:colId xmlns:a16="http://schemas.microsoft.com/office/drawing/2014/main" val="2574692326"/>
                    </a:ext>
                  </a:extLst>
                </a:gridCol>
                <a:gridCol w="1069676">
                  <a:extLst>
                    <a:ext uri="{9D8B030D-6E8A-4147-A177-3AD203B41FA5}">
                      <a16:colId xmlns:a16="http://schemas.microsoft.com/office/drawing/2014/main" val="3092998775"/>
                    </a:ext>
                  </a:extLst>
                </a:gridCol>
                <a:gridCol w="1092679">
                  <a:extLst>
                    <a:ext uri="{9D8B030D-6E8A-4147-A177-3AD203B41FA5}">
                      <a16:colId xmlns:a16="http://schemas.microsoft.com/office/drawing/2014/main" val="793952146"/>
                    </a:ext>
                  </a:extLst>
                </a:gridCol>
                <a:gridCol w="1092679">
                  <a:extLst>
                    <a:ext uri="{9D8B030D-6E8A-4147-A177-3AD203B41FA5}">
                      <a16:colId xmlns:a16="http://schemas.microsoft.com/office/drawing/2014/main" val="3751110464"/>
                    </a:ext>
                  </a:extLst>
                </a:gridCol>
                <a:gridCol w="2645433">
                  <a:extLst>
                    <a:ext uri="{9D8B030D-6E8A-4147-A177-3AD203B41FA5}">
                      <a16:colId xmlns:a16="http://schemas.microsoft.com/office/drawing/2014/main" val="669383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2025/26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8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Kirkenes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466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6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Sandnes og Bjørnevatn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8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Hesseng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3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Pasvik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5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Bugøynes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6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Sum elever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4599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9BF45-A13D-468B-9AE1-07F097E0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EF2DBB-FD30-45C1-BCBA-03651DD7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97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0EB710F-6603-4117-B071-78130E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4CB9BA-4CEB-4AD7-9E8C-81D0FDB8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5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F943EFA-7A6B-4CFA-9401-BCA675BC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15" y="1345559"/>
            <a:ext cx="8137135" cy="48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96CF12-D345-4274-9CF2-B0DCD4EB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Undervisningsressurser 2025/2026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58D08F-A233-4E1E-9B5C-9F13B115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4675967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/>
              <a:t>Lærerstab og kontaktlærere:</a:t>
            </a:r>
            <a:endParaRPr lang="nb-NO" dirty="0"/>
          </a:p>
          <a:p>
            <a:pPr lvl="1"/>
            <a:r>
              <a:rPr lang="nb-NO" dirty="0"/>
              <a:t>Totalt 132 lærere, hvorav 129 er kvalifisert etter § 17-3.</a:t>
            </a:r>
          </a:p>
          <a:p>
            <a:pPr lvl="1"/>
            <a:r>
              <a:rPr lang="nb-NO" dirty="0"/>
              <a:t>67 kontaktlærere fordelt på trinnene 1.–10.</a:t>
            </a:r>
          </a:p>
          <a:p>
            <a:r>
              <a:rPr lang="nb-NO" b="1" dirty="0"/>
              <a:t>Undervisningsårsverk:</a:t>
            </a:r>
            <a:endParaRPr lang="nb-NO" dirty="0"/>
          </a:p>
          <a:p>
            <a:pPr lvl="1"/>
            <a:r>
              <a:rPr lang="nb-NO" dirty="0"/>
              <a:t>70 % til ordinær undervisning.</a:t>
            </a:r>
          </a:p>
          <a:p>
            <a:pPr lvl="1"/>
            <a:r>
              <a:rPr lang="nb-NO" dirty="0"/>
              <a:t>30 % til særskilte tiltak (spesialundervisning, språkopplæring m.m.).</a:t>
            </a:r>
          </a:p>
          <a:p>
            <a:pPr lvl="1"/>
            <a:r>
              <a:rPr lang="nb-NO" dirty="0"/>
              <a:t>Ca. 20 % av årsverkene går til ITO alene.</a:t>
            </a:r>
          </a:p>
          <a:p>
            <a:r>
              <a:rPr lang="nb-NO" b="1" dirty="0"/>
              <a:t>Særskilte undervisningstiltak inkluderer:</a:t>
            </a:r>
            <a:endParaRPr lang="nb-NO" dirty="0"/>
          </a:p>
          <a:p>
            <a:pPr lvl="1"/>
            <a:r>
              <a:rPr lang="nb-NO" dirty="0"/>
              <a:t>Individuelt tilrettelagt opplæring (ITO)</a:t>
            </a:r>
          </a:p>
          <a:p>
            <a:pPr lvl="1"/>
            <a:r>
              <a:rPr lang="nb-NO" dirty="0"/>
              <a:t>Forsterket norskopplæring</a:t>
            </a:r>
          </a:p>
          <a:p>
            <a:pPr lvl="1"/>
            <a:r>
              <a:rPr lang="nb-NO" dirty="0"/>
              <a:t>Finsk/kvensk som andrespråk</a:t>
            </a:r>
          </a:p>
          <a:p>
            <a:pPr lvl="1"/>
            <a:r>
              <a:rPr lang="nb-NO" dirty="0"/>
              <a:t>Samiskopplæring med ekstra ressurser</a:t>
            </a:r>
          </a:p>
          <a:p>
            <a:r>
              <a:rPr lang="nb-NO" b="1" dirty="0"/>
              <a:t>Ansatte i spesialundervisning/ITO:</a:t>
            </a:r>
            <a:endParaRPr lang="nb-NO" dirty="0"/>
          </a:p>
          <a:p>
            <a:pPr lvl="1"/>
            <a:r>
              <a:rPr lang="nb-NO" dirty="0"/>
              <a:t>49 ansatte med formell lærerkompetanse (§ 17-3)</a:t>
            </a:r>
          </a:p>
          <a:p>
            <a:r>
              <a:rPr lang="nb-NO" b="1" dirty="0"/>
              <a:t>Revisjon og rapportering:</a:t>
            </a:r>
            <a:endParaRPr lang="nb-NO" dirty="0"/>
          </a:p>
          <a:p>
            <a:pPr lvl="1"/>
            <a:r>
              <a:rPr lang="nb-NO" dirty="0" err="1"/>
              <a:t>KomRev</a:t>
            </a:r>
            <a:r>
              <a:rPr lang="nb-NO" dirty="0"/>
              <a:t> NORD IKS har gjennomført forvaltningsrevisjon av saksbehandling (2023/2024)</a:t>
            </a:r>
          </a:p>
          <a:p>
            <a:pPr lvl="1"/>
            <a:r>
              <a:rPr lang="nb-NO" dirty="0"/>
              <a:t>GSI viser at 22,55 % av undervisningen var spesialundervisning/ITO i 2023/24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D6F089-4504-4929-A4E6-7F3CC55F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A463A32-1230-4653-ABAA-E399533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39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1F84B-F702-4C7C-9A40-3BC1C287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/>
          <a:lstStyle/>
          <a:p>
            <a:r>
              <a:rPr lang="nb-NO" dirty="0"/>
              <a:t>Budsjett per elev per skole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2329FE-4FDC-43F8-9846-34C002ED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B89D85-C6A9-437C-ADBC-5CE5E42C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7</a:t>
            </a:fld>
            <a:endParaRPr lang="nb-NO"/>
          </a:p>
        </p:txBody>
      </p:sp>
      <p:sp>
        <p:nvSpPr>
          <p:cNvPr id="16" name="AutoShape 16" descr="../Content/CKGetImage?fileName=aba89b4c-ad88-41fb-89f5-f4e348163823.png&amp;t=35">
            <a:extLst>
              <a:ext uri="{FF2B5EF4-FFF2-40B4-BE49-F238E27FC236}">
                <a16:creationId xmlns:a16="http://schemas.microsoft.com/office/drawing/2014/main" id="{2148E4EC-5611-4BE7-9BCB-73D7A421288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627517"/>
            <a:ext cx="10515600" cy="45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dirty="0"/>
              <a:t>Ytterligere harmonisering av kostnad per elev per skole: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AB947983-E7CF-4243-BDA6-86E642D8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96" y="2525441"/>
            <a:ext cx="11354608" cy="43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0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5451B-F182-4B45-BFEA-E265EB89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med rekruttering av </a:t>
            </a:r>
            <a:br>
              <a:rPr lang="nb-NO" dirty="0"/>
            </a:br>
            <a:r>
              <a:rPr lang="nb-NO" dirty="0"/>
              <a:t>ansatte i barnehagene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6471E2-D00E-4315-9D9A-6BE1BD5D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Barnehagene har fortsatt utfordringer med å rekruttere ansatte til alle stillingskategorier</a:t>
            </a:r>
          </a:p>
          <a:p>
            <a:r>
              <a:rPr lang="nb-NO" dirty="0"/>
              <a:t>Medfører at vi ikke får utnyttet kapasiteten i alle barnehagene</a:t>
            </a:r>
          </a:p>
          <a:p>
            <a:r>
              <a:rPr lang="nb-NO" dirty="0"/>
              <a:t>Tiltak som utdanningsstipend, rekrutteringsstipend, høyere lønn, fleksibel arbeidstid er på plass</a:t>
            </a:r>
          </a:p>
          <a:p>
            <a:r>
              <a:rPr lang="nb-NO" dirty="0"/>
              <a:t>Tiltak:</a:t>
            </a:r>
          </a:p>
          <a:p>
            <a:pPr lvl="1"/>
            <a:r>
              <a:rPr lang="nb-NO" dirty="0"/>
              <a:t> Kompetanseheving av ufaglærte til enten BUA eller barnehagelærer (Opus/UH)</a:t>
            </a:r>
          </a:p>
          <a:p>
            <a:pPr lvl="1"/>
            <a:r>
              <a:rPr lang="nb-NO" dirty="0"/>
              <a:t>Permanent forutsigbar barnehagelærerutdanning til Kirkenes</a:t>
            </a:r>
          </a:p>
          <a:p>
            <a:r>
              <a:rPr lang="nb-NO" dirty="0"/>
              <a:t>UIT har neste opptak i 2026 – 5 år etter forrige opptak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A5A960-4B2A-448D-83AE-3293F736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8C6EA1-D496-4E32-A07E-308575EA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78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2639E-B6B7-49B7-B897-19CDDB9E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Høyt sykefravær i barnehagene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A6437-231C-42A2-BA24-7380B058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Akkumulert sykefravær per oktober på 14,8%</a:t>
            </a:r>
          </a:p>
          <a:p>
            <a:r>
              <a:rPr lang="nb-NO" dirty="0"/>
              <a:t>Kultur og oppvekst 10,5%</a:t>
            </a:r>
          </a:p>
          <a:p>
            <a:r>
              <a:rPr lang="nb-NO" dirty="0"/>
              <a:t>Hele SVK 9,9%</a:t>
            </a:r>
          </a:p>
          <a:p>
            <a:r>
              <a:rPr lang="nb-NO" dirty="0"/>
              <a:t>Foreløpig tiltak; </a:t>
            </a:r>
          </a:p>
          <a:p>
            <a:r>
              <a:rPr lang="nb-NO" dirty="0"/>
              <a:t>Kartlegge årsakene gjennom spørreundersøkelse, november 2025</a:t>
            </a:r>
          </a:p>
          <a:p>
            <a:r>
              <a:rPr lang="nb-NO" dirty="0"/>
              <a:t>Vurdere bemanning og andre tiltak</a:t>
            </a:r>
          </a:p>
          <a:p>
            <a:r>
              <a:rPr lang="nb-NO" dirty="0"/>
              <a:t>Vi har i dag 9 årsverk ut over bemanningsnormen i barnehager</a:t>
            </a:r>
          </a:p>
          <a:p>
            <a:r>
              <a:rPr lang="nb-NO" dirty="0"/>
              <a:t>Bruker ca. 4,5 mill. på ordningen med «toppet bemanning»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B52B12-2C12-4181-929C-6CB5EA39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Orientering kommunestyret 5.11.2025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721052-E084-45EC-AB55-0733406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87DC-7887-43CC-87E0-F3E70DFD1DE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2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1040</Words>
  <Application>Microsoft Office PowerPoint</Application>
  <PresentationFormat>Widescreen</PresentationFormat>
  <Paragraphs>235</Paragraphs>
  <Slides>21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Kultur og oppvekst</vt:lpstr>
      <vt:lpstr>Kultur og oppvekst</vt:lpstr>
      <vt:lpstr>Mindre årskull - muligheter</vt:lpstr>
      <vt:lpstr>Elevtallsutvikling grunnskolen</vt:lpstr>
      <vt:lpstr>PowerPoint-presentasjon</vt:lpstr>
      <vt:lpstr>Undervisningsressurser 2025/2026 </vt:lpstr>
      <vt:lpstr>Budsjett per elev per skole</vt:lpstr>
      <vt:lpstr>Utfordringer med rekruttering av  ansatte i barnehagene</vt:lpstr>
      <vt:lpstr>Høyt sykefravær i barnehagene</vt:lpstr>
      <vt:lpstr>Bosetting av flyktninger</vt:lpstr>
      <vt:lpstr>Tiltak Kultur og oppvekst</vt:lpstr>
      <vt:lpstr> Øst-Finnmark studiesenter KO (ØFK)  og RSK Øst-Finnmark</vt:lpstr>
      <vt:lpstr>Helse, omsorg og velferd</vt:lpstr>
      <vt:lpstr>PowerPoint-presentasjon</vt:lpstr>
      <vt:lpstr>Organisering</vt:lpstr>
      <vt:lpstr>Arbeidstid</vt:lpstr>
      <vt:lpstr>Kompetanse</vt:lpstr>
      <vt:lpstr>Prioriteringer</vt:lpstr>
      <vt:lpstr>Digitalisering (E-helse/velferdsteknologi)</vt:lpstr>
      <vt:lpstr>Oppgavedeling</vt:lpstr>
      <vt:lpstr>Andre fokusområder</vt:lpstr>
    </vt:vector>
  </TitlesOfParts>
  <Company>Sør-Varanger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Sindre Torp</dc:creator>
  <cp:lastModifiedBy>Sæbjørn T. Dale</cp:lastModifiedBy>
  <cp:revision>183</cp:revision>
  <cp:lastPrinted>2018-09-11T12:51:25Z</cp:lastPrinted>
  <dcterms:created xsi:type="dcterms:W3CDTF">2018-06-05T07:13:53Z</dcterms:created>
  <dcterms:modified xsi:type="dcterms:W3CDTF">2025-11-05T07:41:17Z</dcterms:modified>
</cp:coreProperties>
</file>