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2" r:id="rId5"/>
  </p:sldMasterIdLst>
  <p:notesMasterIdLst>
    <p:notesMasterId r:id="rId32"/>
  </p:notesMasterIdLst>
  <p:sldIdLst>
    <p:sldId id="257" r:id="rId6"/>
    <p:sldId id="313" r:id="rId7"/>
    <p:sldId id="314" r:id="rId8"/>
    <p:sldId id="320" r:id="rId9"/>
    <p:sldId id="316" r:id="rId10"/>
    <p:sldId id="317" r:id="rId11"/>
    <p:sldId id="334" r:id="rId12"/>
    <p:sldId id="318" r:id="rId13"/>
    <p:sldId id="319" r:id="rId14"/>
    <p:sldId id="321" r:id="rId15"/>
    <p:sldId id="338" r:id="rId16"/>
    <p:sldId id="336" r:id="rId17"/>
    <p:sldId id="322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01" r:id="rId28"/>
    <p:sldId id="295" r:id="rId29"/>
    <p:sldId id="333" r:id="rId30"/>
    <p:sldId id="339" r:id="rId31"/>
  </p:sldIdLst>
  <p:sldSz cx="12192000" cy="6858000"/>
  <p:notesSz cx="6742113" cy="98726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Bordi Øvergaard" initials="NBØ" lastIdx="1" clrIdx="0">
    <p:extLst>
      <p:ext uri="{19B8F6BF-5375-455C-9EA6-DF929625EA0E}">
        <p15:presenceInfo xmlns:p15="http://schemas.microsoft.com/office/powerpoint/2012/main" userId="S-1-5-21-608862378-1626917456-406177805-31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Mørk stil 2 - utheving 5 /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emastil 1 - uthev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83776" autoAdjust="0"/>
  </p:normalViewPr>
  <p:slideViewPr>
    <p:cSldViewPr snapToGrid="0">
      <p:cViewPr varScale="1">
        <p:scale>
          <a:sx n="75" d="100"/>
          <a:sy n="75" d="100"/>
        </p:scale>
        <p:origin x="552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192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D4EF1-3590-44AF-9820-23F1496898E5}" type="datetimeFigureOut">
              <a:rPr lang="nb-NO" smtClean="0"/>
              <a:t>30.10.2023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24F9-DBC7-410C-8273-BF03FDA1F1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136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46144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2785" y="549276"/>
            <a:ext cx="10164233" cy="1008063"/>
          </a:xfrm>
        </p:spPr>
        <p:txBody>
          <a:bodyPr/>
          <a:lstStyle>
            <a:lvl1pPr>
              <a:defRPr sz="5000"/>
            </a:lvl1pPr>
          </a:lstStyle>
          <a:p>
            <a:r>
              <a:rPr lang="nb-NO" altLang="en-US"/>
              <a:t>Klikk for å redigere tittelstil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133" y="2133601"/>
            <a:ext cx="8737600" cy="33829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nb-NO" altLang="en-US"/>
              <a:t>Klikk for å redigere undertittelstil i malen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42D36097-105A-45F9-B3D5-DEF8A6861EBF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31.10.2023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3" name="Freeform 7"/>
          <p:cNvSpPr>
            <a:spLocks noChangeArrowheads="1"/>
          </p:cNvSpPr>
          <p:nvPr/>
        </p:nvSpPr>
        <p:spPr bwMode="auto">
          <a:xfrm>
            <a:off x="814917" y="333375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871134" y="5876925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22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6D5364-7F32-4F06-937D-E7572BE23F18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9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54017" y="549276"/>
            <a:ext cx="2743200" cy="53943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4417" y="549276"/>
            <a:ext cx="8026400" cy="53943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5B55CA-926B-45BE-872C-CD13B5459B00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6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2785" y="549276"/>
            <a:ext cx="10164233" cy="1008063"/>
          </a:xfrm>
        </p:spPr>
        <p:txBody>
          <a:bodyPr/>
          <a:lstStyle>
            <a:lvl1pPr>
              <a:defRPr sz="5000"/>
            </a:lvl1pPr>
          </a:lstStyle>
          <a:p>
            <a:r>
              <a:rPr lang="nb-NO" altLang="en-US"/>
              <a:t>Klikk for å redigere tittelstil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133" y="2133601"/>
            <a:ext cx="8737600" cy="33829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nb-NO" altLang="en-US"/>
              <a:t>Klikk for å redigere undertittelstil i malen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149A61BC-EA32-41AA-9539-BBE0D419B5E0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31.10.2023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3" name="Freeform 7"/>
          <p:cNvSpPr>
            <a:spLocks noChangeArrowheads="1"/>
          </p:cNvSpPr>
          <p:nvPr/>
        </p:nvSpPr>
        <p:spPr bwMode="auto">
          <a:xfrm>
            <a:off x="814917" y="333375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871134" y="5876925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32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48047E-F96F-44D8-837B-5BE47D76271A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6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4BB4E0-1EF0-45B9-AAEF-2FFADCBF4459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6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4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12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DA4DA1-DB18-486A-960B-52304A0159A6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9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40B68A-61DE-4639-B5F7-6BFE9DE5D02F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50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DB3AD0-FCF9-41BF-9DC9-A79EE0674886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51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7D0F1F-8E68-436B-8312-ED5EC33ECB55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70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429458-361E-4BBF-9A63-52DA1392E84D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2E397F-DC6F-43FE-8F7A-8484C24EBF85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676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87B6CD-F446-4C37-BB65-C2B37DF480FA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24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BF2151-1E69-4B01-9D23-6ACF5163E2DB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03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54017" y="549276"/>
            <a:ext cx="2743200" cy="53943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4417" y="549276"/>
            <a:ext cx="8026400" cy="53943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EEF6AA-E5C1-4B23-8B9F-56D798C4E822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6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1B7AB7-79F8-4404-A46D-71FFAB2266EB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1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4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12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687160-9B05-4242-A477-93DE4D5B0A6D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1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A58EF9-05A0-4063-B63B-D57CC8A1A130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9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4E3E9A-496C-4DED-8D95-EBC336A5182A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0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C450EB-AAD5-46BF-9E5B-53A6D0D692AF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63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0EA826-0D89-470D-8034-9489AB6EF624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1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5B8CDF-10E9-4757-9C64-CBFA69439C23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31.10.2023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18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549275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tittelstil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tekststiler i malen</a:t>
            </a:r>
          </a:p>
          <a:p>
            <a:pPr lvl="1"/>
            <a:r>
              <a:rPr lang="nb-NO" altLang="en-US"/>
              <a:t>Andre nivå</a:t>
            </a:r>
          </a:p>
          <a:p>
            <a:pPr lvl="2"/>
            <a:r>
              <a:rPr lang="nb-NO" altLang="en-US"/>
              <a:t>Tredje nivå</a:t>
            </a:r>
          </a:p>
          <a:p>
            <a:pPr lvl="3"/>
            <a:r>
              <a:rPr lang="nb-NO" altLang="en-US"/>
              <a:t>Fjerde nivå</a:t>
            </a:r>
          </a:p>
          <a:p>
            <a:pPr lvl="4"/>
            <a:r>
              <a:rPr lang="nb-NO" altLang="en-US"/>
              <a:t>Femte nivå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defTabSz="457200"/>
            <a:fld id="{99647137-C968-462E-899C-19C46BC4EC3B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A0A70"/>
                </a:solidFill>
                <a:latin typeface="+mj-lt"/>
              </a:defRPr>
            </a:lvl1pPr>
          </a:lstStyle>
          <a:p>
            <a:pPr defTabSz="457200"/>
            <a:r>
              <a:rPr lang="en-US"/>
              <a:t>31.10.2023</a:t>
            </a:r>
            <a:endParaRPr lang="en-US" dirty="0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9" name="Freeform 7"/>
          <p:cNvSpPr>
            <a:spLocks noChangeArrowheads="1"/>
          </p:cNvSpPr>
          <p:nvPr/>
        </p:nvSpPr>
        <p:spPr bwMode="auto">
          <a:xfrm>
            <a:off x="527051" y="47625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pic>
        <p:nvPicPr>
          <p:cNvPr id="28681" name="Picture 9" descr="sor-varanger-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2284" y="5876925"/>
            <a:ext cx="558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754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549275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tittelstil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tekststiler i malen</a:t>
            </a:r>
          </a:p>
          <a:p>
            <a:pPr lvl="1"/>
            <a:r>
              <a:rPr lang="nb-NO" altLang="en-US"/>
              <a:t>Andre nivå</a:t>
            </a:r>
          </a:p>
          <a:p>
            <a:pPr lvl="2"/>
            <a:r>
              <a:rPr lang="nb-NO" altLang="en-US"/>
              <a:t>Tredje nivå</a:t>
            </a:r>
          </a:p>
          <a:p>
            <a:pPr lvl="3"/>
            <a:r>
              <a:rPr lang="nb-NO" altLang="en-US"/>
              <a:t>Fjerde nivå</a:t>
            </a:r>
          </a:p>
          <a:p>
            <a:pPr lvl="4"/>
            <a:r>
              <a:rPr lang="nb-NO" altLang="en-US"/>
              <a:t>Femte nivå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defTabSz="457200"/>
            <a:fld id="{3792BE45-7CB5-47B0-9674-2ABF44D9D07B}" type="datetime1">
              <a:rPr lang="en-US" smtClean="0">
                <a:solidFill>
                  <a:srgbClr val="000000"/>
                </a:solidFill>
              </a:rPr>
              <a:t>10/31/2023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A0A70"/>
                </a:solidFill>
                <a:latin typeface="+mj-lt"/>
              </a:defRPr>
            </a:lvl1pPr>
          </a:lstStyle>
          <a:p>
            <a:pPr defTabSz="457200"/>
            <a:r>
              <a:rPr lang="en-US"/>
              <a:t>31.10.2023</a:t>
            </a:r>
            <a:endParaRPr lang="en-US" dirty="0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9" name="Freeform 7"/>
          <p:cNvSpPr>
            <a:spLocks noChangeArrowheads="1"/>
          </p:cNvSpPr>
          <p:nvPr/>
        </p:nvSpPr>
        <p:spPr bwMode="auto">
          <a:xfrm>
            <a:off x="527051" y="47625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pic>
        <p:nvPicPr>
          <p:cNvPr id="28681" name="Picture 9" descr="sor-varanger-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2284" y="5876925"/>
            <a:ext cx="558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160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430" y="1602172"/>
            <a:ext cx="7765588" cy="237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3791744" y="3429002"/>
            <a:ext cx="7131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/>
              <a:t>Plan- og utviklingsavdelingen</a:t>
            </a:r>
          </a:p>
          <a:p>
            <a:endParaRPr lang="nb-NO" sz="3600" dirty="0"/>
          </a:p>
          <a:p>
            <a:r>
              <a:rPr lang="nb-NO" sz="3600" dirty="0"/>
              <a:t>Hovedoppgaver og utfordringer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263295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68F8C6-5019-44CD-A777-3CBA9FB2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latin typeface="Arial" panose="020B0604020202020204" pitchFamily="34" charset="0"/>
                <a:cs typeface="Arial" panose="020B0604020202020204" pitchFamily="34" charset="0"/>
              </a:rPr>
              <a:t>Reguleringsplanarbeid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86C2784-273B-4A69-992E-15292F8D7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417" y="1375646"/>
            <a:ext cx="5384800" cy="4567955"/>
          </a:xfrm>
        </p:spPr>
        <p:txBody>
          <a:bodyPr/>
          <a:lstStyle/>
          <a:p>
            <a:r>
              <a:rPr lang="nb-NO" b="1" dirty="0"/>
              <a:t>Pågående reguleringsarbeid</a:t>
            </a:r>
          </a:p>
          <a:p>
            <a:pPr lvl="1"/>
            <a:r>
              <a:rPr lang="nb-NO" sz="1800" dirty="0" err="1"/>
              <a:t>Solenga</a:t>
            </a:r>
            <a:r>
              <a:rPr lang="nb-NO" sz="1800" dirty="0"/>
              <a:t> boligfelt (5-7 boliger)</a:t>
            </a:r>
          </a:p>
          <a:p>
            <a:pPr lvl="1"/>
            <a:r>
              <a:rPr lang="nb-NO" sz="1800" dirty="0"/>
              <a:t>Hesseng næringsområde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Private reguleringsplanarbeid</a:t>
            </a:r>
          </a:p>
          <a:p>
            <a:pPr lvl="2"/>
            <a:r>
              <a:rPr lang="nb-NO" sz="1800" dirty="0"/>
              <a:t>Direktørboligen</a:t>
            </a:r>
          </a:p>
          <a:p>
            <a:pPr lvl="2"/>
            <a:r>
              <a:rPr lang="nb-NO" sz="1800" dirty="0"/>
              <a:t>Solsletta hyttefelt, Neiden</a:t>
            </a:r>
          </a:p>
          <a:p>
            <a:pPr lvl="2"/>
            <a:r>
              <a:rPr lang="nb-NO" sz="1800" dirty="0"/>
              <a:t>Langfjordtunet</a:t>
            </a:r>
          </a:p>
          <a:p>
            <a:pPr lvl="2"/>
            <a:r>
              <a:rPr lang="nb-NO" sz="1800" dirty="0"/>
              <a:t>Det gamle sykehuset (</a:t>
            </a:r>
            <a:r>
              <a:rPr lang="nb-NO" sz="1800" dirty="0" err="1"/>
              <a:t>Nothing</a:t>
            </a:r>
            <a:r>
              <a:rPr lang="nb-NO" sz="1800" dirty="0"/>
              <a:t> Hill)</a:t>
            </a:r>
          </a:p>
          <a:p>
            <a:pPr lvl="2"/>
            <a:r>
              <a:rPr lang="nb-NO" sz="1800" dirty="0" err="1"/>
              <a:t>Jarfjord</a:t>
            </a:r>
            <a:r>
              <a:rPr lang="nb-NO" sz="1800" dirty="0"/>
              <a:t> Resort</a:t>
            </a:r>
          </a:p>
          <a:p>
            <a:pPr lvl="2"/>
            <a:r>
              <a:rPr lang="nb-NO" sz="1800" dirty="0" err="1"/>
              <a:t>Snøhotellet</a:t>
            </a:r>
            <a:endParaRPr lang="nb-NO" sz="1800" dirty="0"/>
          </a:p>
          <a:p>
            <a:pPr lvl="2"/>
            <a:r>
              <a:rPr lang="nb-NO" sz="1800" dirty="0"/>
              <a:t>Forsvarets skytefelt</a:t>
            </a:r>
          </a:p>
          <a:p>
            <a:pPr lvl="2"/>
            <a:r>
              <a:rPr lang="nb-NO" sz="1800" dirty="0"/>
              <a:t>E6 gjennom Kirkenes sentrum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905AED0-4FAC-465D-94EB-DE169C261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2417" y="1472750"/>
            <a:ext cx="5384800" cy="4470851"/>
          </a:xfrm>
        </p:spPr>
        <p:txBody>
          <a:bodyPr/>
          <a:lstStyle/>
          <a:p>
            <a:r>
              <a:rPr lang="nb-NO" b="1" dirty="0"/>
              <a:t>Fremtidig reguleringsarbeid</a:t>
            </a:r>
          </a:p>
          <a:p>
            <a:pPr lvl="1"/>
            <a:r>
              <a:rPr lang="nb-NO" sz="2000" dirty="0"/>
              <a:t>Boligtomter</a:t>
            </a:r>
          </a:p>
          <a:p>
            <a:pPr lvl="2"/>
            <a:r>
              <a:rPr lang="nb-NO" sz="1800" dirty="0"/>
              <a:t>Skytterhusfjellet B3 og B4</a:t>
            </a:r>
          </a:p>
          <a:p>
            <a:pPr lvl="2"/>
            <a:r>
              <a:rPr lang="nb-NO" sz="1800" dirty="0"/>
              <a:t>Skoletomta Bjørnevatn</a:t>
            </a:r>
          </a:p>
          <a:p>
            <a:pPr lvl="1"/>
            <a:endParaRPr lang="nb-NO" sz="2000" dirty="0"/>
          </a:p>
          <a:p>
            <a:pPr lvl="2"/>
            <a:r>
              <a:rPr lang="nb-NO" sz="1800" dirty="0"/>
              <a:t>Nye boligfelt Hesseng (planstrategi)</a:t>
            </a:r>
          </a:p>
          <a:p>
            <a:pPr lvl="2"/>
            <a:endParaRPr lang="nb-NO" sz="1800" dirty="0"/>
          </a:p>
          <a:p>
            <a:pPr lvl="1"/>
            <a:r>
              <a:rPr lang="nb-NO" sz="2000" dirty="0"/>
              <a:t>Næringsarealer (planstrategi)</a:t>
            </a:r>
          </a:p>
          <a:p>
            <a:pPr lvl="2"/>
            <a:r>
              <a:rPr lang="nb-NO" sz="1800" dirty="0"/>
              <a:t>Alternativ til KILA/Slambanken?</a:t>
            </a:r>
          </a:p>
          <a:p>
            <a:pPr lvl="2"/>
            <a:endParaRPr lang="nb-NO" sz="1800" dirty="0"/>
          </a:p>
          <a:p>
            <a:pPr lvl="1"/>
            <a:r>
              <a:rPr lang="nb-NO" sz="2000" dirty="0"/>
              <a:t>Kollektiv knutepunkt i sentrum</a:t>
            </a:r>
          </a:p>
          <a:p>
            <a:pPr marL="344487" lvl="1" indent="0">
              <a:buNone/>
            </a:pPr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FAE12B2-6882-4B82-8C86-F4E3ADB0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991302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16AA87-EF73-4C2D-92C0-88DF9E0A2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889E33F-58B3-49CB-AA88-E1E8EFFC7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3200" dirty="0"/>
              <a:t>Kvalitet på arealplanene</a:t>
            </a:r>
          </a:p>
          <a:p>
            <a:pPr lvl="1"/>
            <a:r>
              <a:rPr lang="nb-NO" sz="2400" dirty="0"/>
              <a:t>Mange gamle og utdaterte reguleringsplaner</a:t>
            </a:r>
          </a:p>
          <a:p>
            <a:pPr lvl="1"/>
            <a:r>
              <a:rPr lang="nb-NO" sz="2400" dirty="0"/>
              <a:t>Kommuneplanens arealdel avklarer ikke arealbruk slik den burde ha gjort </a:t>
            </a:r>
          </a:p>
          <a:p>
            <a:pPr lvl="1"/>
            <a:r>
              <a:rPr lang="nb-NO" sz="2400" dirty="0"/>
              <a:t>Lokale ønsker ikke godt nok ivaretatt i kommuneplanens arealdel</a:t>
            </a:r>
          </a:p>
          <a:p>
            <a:pPr lvl="1"/>
            <a:endParaRPr lang="nb-NO" sz="2400" dirty="0"/>
          </a:p>
          <a:p>
            <a:r>
              <a:rPr lang="nb-NO" sz="2800" dirty="0"/>
              <a:t>Konsekvens: Mange dispensasjonssaker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FA2AAA7-D668-42AA-8EDB-C57E8775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4086050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1A01E2D-7CA3-4F8C-9E4F-AF45BBEA4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Dispensasjon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5F65B2F-B29D-475E-B7D9-42DAB5259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393794"/>
            <a:ext cx="10972800" cy="4740306"/>
          </a:xfrm>
        </p:spPr>
        <p:txBody>
          <a:bodyPr/>
          <a:lstStyle/>
          <a:p>
            <a:r>
              <a:rPr lang="nb-NO" dirty="0"/>
              <a:t>Tiltak som er i samsvar med vedtatt arealplan godkjennes</a:t>
            </a:r>
          </a:p>
          <a:p>
            <a:pPr lvl="1"/>
            <a:r>
              <a:rPr lang="nb-NO" dirty="0"/>
              <a:t>Dispensasjonsbehandling hvis ikke i tråd med vedtatt arealplan</a:t>
            </a:r>
          </a:p>
          <a:p>
            <a:pPr lvl="1"/>
            <a:endParaRPr lang="nb-NO" dirty="0"/>
          </a:p>
          <a:p>
            <a:r>
              <a:rPr lang="nb-NO" sz="2800" dirty="0"/>
              <a:t>Adgang til å gi dispensasjon er begrenset</a:t>
            </a:r>
          </a:p>
          <a:p>
            <a:pPr lvl="1"/>
            <a:r>
              <a:rPr lang="nb-NO" dirty="0"/>
              <a:t>Hensyn som det dispenseres i fra kan ikke bli vesentlig tilsidesatt</a:t>
            </a:r>
          </a:p>
          <a:p>
            <a:pPr lvl="1"/>
            <a:r>
              <a:rPr lang="nb-NO" dirty="0"/>
              <a:t>Må være en klar overvekt av fordeler vurdert opp mot ulemper</a:t>
            </a:r>
          </a:p>
          <a:p>
            <a:pPr lvl="1"/>
            <a:endParaRPr lang="nb-NO" dirty="0"/>
          </a:p>
          <a:p>
            <a:r>
              <a:rPr lang="nb-NO" sz="2800" dirty="0"/>
              <a:t>Nei hvis tiltak er i strid med vesentlige statlige og regionale interesser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E4E2BB4-8ED5-4E47-AA73-AA24144C9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401859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31AC14-5E1B-4517-8898-90A9CF225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SENTRALE UTFORDRINGER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3A63C9AA-62E9-45C7-A4D5-EBE9B94FA1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4455" y="1359463"/>
            <a:ext cx="5402095" cy="4234264"/>
          </a:xfrm>
          <a:prstGeom prst="rect">
            <a:avLst/>
          </a:prstGeo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706C94D-7EF9-4DDC-8801-C81D310FB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7F7015F7-8092-4324-B46B-A12AFE1AEDE6}"/>
              </a:ext>
            </a:extLst>
          </p:cNvPr>
          <p:cNvSpPr txBox="1"/>
          <p:nvPr/>
        </p:nvSpPr>
        <p:spPr>
          <a:xfrm>
            <a:off x="1111250" y="5435599"/>
            <a:ext cx="738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/>
              <a:t>Kapasitet: I dag ca. 60 restansesaker (uendret siste år)</a:t>
            </a:r>
          </a:p>
        </p:txBody>
      </p:sp>
    </p:spTree>
    <p:extLst>
      <p:ext uri="{BB962C8B-B14F-4D97-AF65-F5344CB8AC3E}">
        <p14:creationId xmlns:p14="http://schemas.microsoft.com/office/powerpoint/2010/main" val="1166382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F4660E-8FC6-4C38-B1C6-8DB3A529D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Byggesaksbehandling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4B06D3-8824-4BA3-82C2-385F3861B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35186"/>
            <a:ext cx="10972800" cy="5234290"/>
          </a:xfrm>
        </p:spPr>
        <p:txBody>
          <a:bodyPr/>
          <a:lstStyle/>
          <a:p>
            <a:r>
              <a:rPr lang="nb-NO" sz="2800" dirty="0"/>
              <a:t>Utfordringer: </a:t>
            </a:r>
          </a:p>
          <a:p>
            <a:pPr lvl="1"/>
            <a:r>
              <a:rPr lang="nb-NO" sz="2400" dirty="0"/>
              <a:t>Kvalitetskrav, kompetanse, kapasitet, økonomi, eiendomsregister</a:t>
            </a:r>
          </a:p>
          <a:p>
            <a:pPr lvl="1"/>
            <a:endParaRPr lang="nb-NO" sz="2400" dirty="0"/>
          </a:p>
          <a:p>
            <a:pPr lvl="1"/>
            <a:r>
              <a:rPr lang="nb-NO" sz="2400" dirty="0"/>
              <a:t>Relativ kort saksbehandlingstid og lite restanser</a:t>
            </a:r>
          </a:p>
          <a:p>
            <a:pPr lvl="1"/>
            <a:r>
              <a:rPr lang="nb-NO" sz="2400" dirty="0"/>
              <a:t>Nedgang i saker på 20 % fra 2021 til 2022.</a:t>
            </a:r>
          </a:p>
          <a:p>
            <a:endParaRPr lang="nb-NO" sz="2800" dirty="0"/>
          </a:p>
          <a:p>
            <a:r>
              <a:rPr lang="nb-NO" sz="2800" dirty="0"/>
              <a:t>Liten kapasitet, nedprioritering av følgende:</a:t>
            </a:r>
          </a:p>
          <a:p>
            <a:pPr lvl="1"/>
            <a:r>
              <a:rPr lang="nb-NO" sz="2400" dirty="0"/>
              <a:t>Tilsyn (eksempelvis med utleieenheter)</a:t>
            </a:r>
          </a:p>
          <a:p>
            <a:pPr lvl="1"/>
            <a:r>
              <a:rPr lang="nb-NO" sz="2400" dirty="0"/>
              <a:t>Tiltak i strid med tillatelse/plan (ulovlighetsoppfølging).</a:t>
            </a:r>
          </a:p>
          <a:p>
            <a:pPr lvl="1"/>
            <a:endParaRPr lang="nb-NO" sz="2400" dirty="0"/>
          </a:p>
          <a:p>
            <a:pPr lvl="1"/>
            <a:endParaRPr lang="nb-NO" sz="2400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827562F-8D4F-4931-A143-D25813E78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3598477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9093DE-DD0C-4D7E-BBA7-95CE3A02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Geodata og oppmåling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E541576-7154-4CCA-B2A4-6C7885483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456566"/>
            <a:ext cx="10972800" cy="4487035"/>
          </a:xfrm>
        </p:spPr>
        <p:txBody>
          <a:bodyPr/>
          <a:lstStyle/>
          <a:p>
            <a:r>
              <a:rPr lang="nb-NO" dirty="0"/>
              <a:t>Adressering</a:t>
            </a:r>
          </a:p>
          <a:p>
            <a:r>
              <a:rPr lang="nb-NO" dirty="0"/>
              <a:t>Stedsnavn og stedsnavnskilting</a:t>
            </a:r>
          </a:p>
          <a:p>
            <a:r>
              <a:rPr lang="nb-NO" dirty="0"/>
              <a:t>Kartdata – ansvar for kartdata i kommunen</a:t>
            </a:r>
          </a:p>
          <a:p>
            <a:r>
              <a:rPr lang="nb-NO" dirty="0"/>
              <a:t>Oppmåling</a:t>
            </a:r>
          </a:p>
          <a:p>
            <a:r>
              <a:rPr lang="nb-NO" dirty="0"/>
              <a:t>Eiendomsregistrering</a:t>
            </a:r>
          </a:p>
          <a:p>
            <a:r>
              <a:rPr lang="nb-NO" dirty="0"/>
              <a:t>Grensejustering</a:t>
            </a:r>
          </a:p>
          <a:p>
            <a:r>
              <a:rPr lang="nb-NO" dirty="0"/>
              <a:t>Kartlegging av eiendomsgrenser</a:t>
            </a:r>
          </a:p>
          <a:p>
            <a:r>
              <a:rPr lang="nb-NO" dirty="0"/>
              <a:t>Eierseksjonering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4B80C59-2ABD-4806-8369-2DEEDB9B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571802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7363B3-70A3-4510-B6AB-4B37D88EE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Sentrale 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42CC3C-F121-46AA-8408-96A9D6E96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3200" dirty="0"/>
              <a:t>Kompetanse, kvalitet, kapasitet, teknologi, økonomi</a:t>
            </a:r>
          </a:p>
          <a:p>
            <a:endParaRPr lang="nb-NO" dirty="0"/>
          </a:p>
          <a:p>
            <a:r>
              <a:rPr lang="nb-NO" b="1" dirty="0"/>
              <a:t>Geodata</a:t>
            </a:r>
          </a:p>
          <a:p>
            <a:pPr lvl="1"/>
            <a:r>
              <a:rPr lang="nb-NO" dirty="0"/>
              <a:t>Ha tilgjengelig, nøyaktig, pålitelig og oppdatert kartdata</a:t>
            </a:r>
          </a:p>
          <a:p>
            <a:pPr lvl="3"/>
            <a:r>
              <a:rPr lang="nb-NO" sz="2400" dirty="0"/>
              <a:t>Oppdatert kart/kunnskapsgrunnlag om arealbruk. </a:t>
            </a:r>
          </a:p>
          <a:p>
            <a:pPr lvl="3"/>
            <a:r>
              <a:rPr lang="nb-NO" sz="2400" dirty="0"/>
              <a:t>Matrikkelen brukes bla. til taksering mht. eiendomsskatt</a:t>
            </a:r>
          </a:p>
          <a:p>
            <a:pPr lvl="2"/>
            <a:r>
              <a:rPr lang="nb-NO" sz="2600" dirty="0"/>
              <a:t>Kvaliteten på data som er i matrikkelen</a:t>
            </a:r>
          </a:p>
          <a:p>
            <a:pPr lvl="3"/>
            <a:r>
              <a:rPr lang="nb-NO" sz="2600" dirty="0"/>
              <a:t>Mye tid og ressurser går til feilrettinger i matrikkelen</a:t>
            </a:r>
          </a:p>
          <a:p>
            <a:pPr lvl="2"/>
            <a:endParaRPr lang="nb-NO" sz="2600" dirty="0"/>
          </a:p>
          <a:p>
            <a:pPr lvl="1"/>
            <a:endParaRPr lang="nb-NO" sz="30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AAD6027-CE52-4948-B3EE-3AFFA0404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42943803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34A6A3-E1D4-43AA-872C-0F062FB6A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417" y="549275"/>
            <a:ext cx="10972800" cy="1432598"/>
          </a:xfrm>
        </p:spPr>
        <p:txBody>
          <a:bodyPr/>
          <a:lstStyle/>
          <a:p>
            <a:r>
              <a:rPr lang="nb-NO" dirty="0"/>
              <a:t>Grunnforvaltning – forretningsdrift</a:t>
            </a:r>
            <a:br>
              <a:rPr lang="nb-NO" dirty="0"/>
            </a:br>
            <a:r>
              <a:rPr lang="nb-NO" dirty="0"/>
              <a:t>Ikke lovpålagt kommunen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F8C7008-B898-4173-8FD4-F2C17C10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783" y="1981873"/>
            <a:ext cx="10972800" cy="4038601"/>
          </a:xfrm>
        </p:spPr>
        <p:txBody>
          <a:bodyPr/>
          <a:lstStyle/>
          <a:p>
            <a:r>
              <a:rPr lang="nb-NO" sz="2800" dirty="0"/>
              <a:t>Forvaltning og utvikling av kommunale ubebygde eiendommer (c. 900 bebygde og ubebygde eiendommer)</a:t>
            </a:r>
          </a:p>
          <a:p>
            <a:r>
              <a:rPr lang="nb-NO" sz="2800" dirty="0"/>
              <a:t>Boligtomter</a:t>
            </a:r>
          </a:p>
          <a:p>
            <a:r>
              <a:rPr lang="nb-NO" sz="2800" dirty="0"/>
              <a:t>Næringstomter</a:t>
            </a:r>
          </a:p>
          <a:p>
            <a:r>
              <a:rPr lang="nb-NO" sz="2800" dirty="0"/>
              <a:t>Utleie av arealer</a:t>
            </a:r>
          </a:p>
          <a:p>
            <a:r>
              <a:rPr lang="nb-NO" sz="2400" dirty="0"/>
              <a:t>Bruttoinntekt på ca. 6 millioner årlig i festeinntekter.</a:t>
            </a:r>
          </a:p>
          <a:p>
            <a:r>
              <a:rPr lang="nb-NO" sz="2400" dirty="0"/>
              <a:t>Nettoinntekt på ca. 4 millioner årlig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E8E89C4-6764-4F89-93EA-8518BDE46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077596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1E1F23-C904-4D2E-8753-F7FA05BEE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Sentrale 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BB3524C-78A2-45A2-A06D-FF3052B96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424198"/>
            <a:ext cx="10972800" cy="4824202"/>
          </a:xfrm>
        </p:spPr>
        <p:txBody>
          <a:bodyPr/>
          <a:lstStyle/>
          <a:p>
            <a:r>
              <a:rPr lang="nb-NO" sz="2800" dirty="0"/>
              <a:t>Svert få boligtomter for tildeling og lite tilgjengelig næringsareal</a:t>
            </a:r>
          </a:p>
          <a:p>
            <a:pPr lvl="1"/>
            <a:r>
              <a:rPr lang="nb-NO" sz="2000" dirty="0"/>
              <a:t>Boligtomter: Nesten alt er tildelt. Kommer </a:t>
            </a:r>
            <a:r>
              <a:rPr lang="nb-NO" sz="2000" dirty="0" err="1"/>
              <a:t>ca</a:t>
            </a:r>
            <a:r>
              <a:rPr lang="nb-NO" sz="2000" dirty="0"/>
              <a:t> 5-10 tomter i 2023 gjennom fortetting</a:t>
            </a:r>
          </a:p>
          <a:p>
            <a:pPr lvl="1"/>
            <a:r>
              <a:rPr lang="nb-NO" sz="2000" dirty="0"/>
              <a:t>Næringsareal: </a:t>
            </a:r>
            <a:r>
              <a:rPr lang="nb-NO" sz="2000" dirty="0" err="1"/>
              <a:t>ca</a:t>
            </a:r>
            <a:r>
              <a:rPr lang="nb-NO" sz="2000" dirty="0"/>
              <a:t> 6 dekar Prestøya industriområde, 25-30 dekar på Hesseng næringsområder</a:t>
            </a:r>
          </a:p>
          <a:p>
            <a:r>
              <a:rPr lang="nb-NO" sz="2800" dirty="0"/>
              <a:t>Tidkrevende å utvikle nye bolig- og næringstomter</a:t>
            </a:r>
          </a:p>
          <a:p>
            <a:r>
              <a:rPr lang="nb-NO" sz="2800" dirty="0"/>
              <a:t>Ulovlig bruk av kommunal grunn (eks. parkering m.m.)</a:t>
            </a:r>
          </a:p>
          <a:p>
            <a:r>
              <a:rPr lang="nb-NO" sz="2800" dirty="0"/>
              <a:t>Kapasitetsutfordring</a:t>
            </a:r>
          </a:p>
          <a:p>
            <a:pPr lvl="1"/>
            <a:r>
              <a:rPr lang="nb-NO" sz="2400" dirty="0"/>
              <a:t>Lang restanseliste. 60 saker. Ting tar lang tid. </a:t>
            </a:r>
          </a:p>
          <a:p>
            <a:pPr lvl="1"/>
            <a:r>
              <a:rPr lang="nb-NO" sz="2000" dirty="0"/>
              <a:t>Påvirker direkte avdelingens øvrige virksomhet (manglende tomter gir færre bygge- og oppmålingssaker)</a:t>
            </a:r>
          </a:p>
          <a:p>
            <a:pPr lvl="1"/>
            <a:r>
              <a:rPr lang="nb-NO" sz="2000" dirty="0"/>
              <a:t>Tapte inntekter (leie- og festeinntekter)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7BD528C-8641-418C-9A6B-2DB50414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614399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E24D-3632-487D-875C-0F9DF25C6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Landbruk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FFF0F5-8F0E-402E-8763-3773F1C6E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Delegert myndighet for nasjonale særlover og tilskuddsordninger</a:t>
            </a:r>
          </a:p>
          <a:p>
            <a:r>
              <a:rPr lang="nb-NO" dirty="0"/>
              <a:t>Lokale tilskudd; primærnæringsfondet, stimuleringstilskudd veterinærer</a:t>
            </a:r>
          </a:p>
          <a:p>
            <a:r>
              <a:rPr lang="nb-NO" dirty="0"/>
              <a:t>Veterinærvakt</a:t>
            </a:r>
          </a:p>
          <a:p>
            <a:r>
              <a:rPr lang="nb-NO" dirty="0" err="1"/>
              <a:t>Gårdskart</a:t>
            </a:r>
            <a:endParaRPr lang="nb-NO" dirty="0"/>
          </a:p>
          <a:p>
            <a:r>
              <a:rPr lang="nb-NO" dirty="0"/>
              <a:t>Jord- og konsesjonslov</a:t>
            </a:r>
          </a:p>
          <a:p>
            <a:r>
              <a:rPr lang="nb-NO" dirty="0"/>
              <a:t>Miljøtiltak og kulturlandskap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B2F244A-AACD-4775-BF1A-65DF7766C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857466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9AC46A12-D695-4244-9283-4CF14561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417" y="511175"/>
            <a:ext cx="10972800" cy="990600"/>
          </a:xfrm>
        </p:spPr>
        <p:txBody>
          <a:bodyPr/>
          <a:lstStyle/>
          <a:p>
            <a:r>
              <a:rPr lang="nb-NO" sz="3600" dirty="0">
                <a:latin typeface="+mn-lt"/>
              </a:rPr>
              <a:t>Hovedoppgaver 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AF6F85A-B50B-43D5-A7F5-64D08438BC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417" y="1250950"/>
            <a:ext cx="5384800" cy="4692652"/>
          </a:xfrm>
        </p:spPr>
        <p:txBody>
          <a:bodyPr/>
          <a:lstStyle/>
          <a:p>
            <a:r>
              <a:rPr lang="nb-NO" dirty="0"/>
              <a:t>Kommunalt planarbeid</a:t>
            </a:r>
          </a:p>
          <a:p>
            <a:pPr lvl="1"/>
            <a:r>
              <a:rPr lang="nb-NO" dirty="0"/>
              <a:t>Offentlig planlegging</a:t>
            </a:r>
          </a:p>
          <a:p>
            <a:pPr lvl="1"/>
            <a:r>
              <a:rPr lang="nb-NO" dirty="0"/>
              <a:t>Private reguleringsplaner</a:t>
            </a:r>
          </a:p>
          <a:p>
            <a:pPr lvl="1"/>
            <a:r>
              <a:rPr lang="nb-NO" dirty="0"/>
              <a:t>Dele- og dispensasjonssaker</a:t>
            </a:r>
          </a:p>
          <a:p>
            <a:pPr lvl="1"/>
            <a:endParaRPr lang="nb-NO" dirty="0"/>
          </a:p>
          <a:p>
            <a:r>
              <a:rPr lang="nb-NO" dirty="0"/>
              <a:t>Byggesaksbehandling</a:t>
            </a:r>
          </a:p>
          <a:p>
            <a:pPr lvl="1"/>
            <a:r>
              <a:rPr lang="nb-NO" dirty="0"/>
              <a:t>Byggesaker</a:t>
            </a:r>
          </a:p>
          <a:p>
            <a:pPr lvl="1"/>
            <a:r>
              <a:rPr lang="nb-NO" dirty="0"/>
              <a:t>Ulovlighetsoppfølging</a:t>
            </a:r>
          </a:p>
          <a:p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107C7FA1-1176-4876-B878-BE066AA0D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2417" y="1181100"/>
            <a:ext cx="5384800" cy="4952664"/>
          </a:xfrm>
        </p:spPr>
        <p:txBody>
          <a:bodyPr/>
          <a:lstStyle/>
          <a:p>
            <a:r>
              <a:rPr lang="nb-NO" dirty="0"/>
              <a:t>Geodata</a:t>
            </a:r>
          </a:p>
          <a:p>
            <a:pPr lvl="1"/>
            <a:r>
              <a:rPr lang="nb-NO" dirty="0"/>
              <a:t>Adressering</a:t>
            </a:r>
          </a:p>
          <a:p>
            <a:pPr lvl="1"/>
            <a:r>
              <a:rPr lang="nb-NO" dirty="0"/>
              <a:t>Stedsnavn, skilt</a:t>
            </a:r>
          </a:p>
          <a:p>
            <a:pPr lvl="1"/>
            <a:r>
              <a:rPr lang="nb-NO" dirty="0"/>
              <a:t>Kart</a:t>
            </a:r>
          </a:p>
          <a:p>
            <a:r>
              <a:rPr lang="nb-NO" dirty="0"/>
              <a:t>Matrikkelforvatning (eiendomsregisteret)</a:t>
            </a:r>
          </a:p>
          <a:p>
            <a:pPr lvl="1"/>
            <a:r>
              <a:rPr lang="nb-NO" dirty="0"/>
              <a:t>Oppmåling av eiendomsgrenser</a:t>
            </a:r>
          </a:p>
          <a:p>
            <a:r>
              <a:rPr lang="nb-NO" dirty="0"/>
              <a:t>Kommunal grunnforvaltning</a:t>
            </a:r>
          </a:p>
          <a:p>
            <a:pPr lvl="1"/>
            <a:r>
              <a:rPr lang="nb-NO" dirty="0"/>
              <a:t>Boligtomter</a:t>
            </a:r>
          </a:p>
          <a:p>
            <a:pPr lvl="1"/>
            <a:r>
              <a:rPr lang="nb-NO" dirty="0"/>
              <a:t>Næringstomter</a:t>
            </a:r>
          </a:p>
          <a:p>
            <a:pPr lvl="1"/>
            <a:r>
              <a:rPr lang="nb-NO" dirty="0"/>
              <a:t>Tillatelser, utleie av grunn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C5C8B91-C7FC-4A50-B09D-1C4140FFC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089134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9EF1D50-D255-403B-A5C1-894F2B4A7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Sentrale utfordringer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8B4BE3C-811E-49BF-8611-E69AE2EA6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Kapasitet, kompetanse, kvalitet, nasjonale rammer og forventninger</a:t>
            </a:r>
          </a:p>
          <a:p>
            <a:pPr lvl="1"/>
            <a:r>
              <a:rPr lang="nb-NO" dirty="0"/>
              <a:t>Økonomi innafor nasjonal effektiviseringspolitikk (avstands og smådriftsulemper) </a:t>
            </a:r>
          </a:p>
          <a:p>
            <a:pPr lvl="1"/>
            <a:r>
              <a:rPr lang="nb-NO" dirty="0"/>
              <a:t>Rekruttering til landbruket</a:t>
            </a:r>
          </a:p>
          <a:p>
            <a:pPr lvl="1"/>
            <a:r>
              <a:rPr lang="nb-NO" dirty="0"/>
              <a:t>Leiejord (og avtaler) kontra nydyrking</a:t>
            </a:r>
          </a:p>
          <a:p>
            <a:pPr lvl="1"/>
            <a:r>
              <a:rPr lang="nb-NO" dirty="0"/>
              <a:t>Landbrukets plass i kommunale planer og budsjetter</a:t>
            </a:r>
          </a:p>
          <a:p>
            <a:pPr lvl="1"/>
            <a:r>
              <a:rPr lang="nb-NO" dirty="0"/>
              <a:t>Begrensninger for etablering av, og størrelse på, nye (spredt) nærings-, bolig- og fritidsbebyggelse)</a:t>
            </a:r>
          </a:p>
          <a:p>
            <a:pPr lvl="1"/>
            <a:endParaRPr lang="nb-NO" dirty="0"/>
          </a:p>
          <a:p>
            <a:pPr lvl="3"/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41C482F-247C-4A00-841D-AB091687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628286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463BC94-E44E-49AF-AF5A-BB2B03832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Utfordringer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6713FA1-1653-419D-A116-933C3F6DA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b-NO" dirty="0"/>
              <a:t>Jordlov: Evighetsperspektivet (manglende drift kan være midlertidig i et lengre perspektiv)</a:t>
            </a:r>
          </a:p>
          <a:p>
            <a:pPr lvl="1"/>
            <a:r>
              <a:rPr lang="nb-NO" dirty="0"/>
              <a:t>Spørsmålet om boplikt</a:t>
            </a:r>
          </a:p>
          <a:p>
            <a:pPr lvl="1"/>
            <a:r>
              <a:rPr lang="nb-NO" dirty="0"/>
              <a:t>Alternativ bruk av landbrukseiendom(særlig reiseliv)</a:t>
            </a:r>
          </a:p>
          <a:p>
            <a:pPr lvl="1"/>
            <a:r>
              <a:rPr lang="nb-NO" dirty="0"/>
              <a:t>Sameier med mange eiere (landbrukseiendom)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2B48856-B008-4FDD-B63F-D19D6DDD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513025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07D3E-54F7-4556-BEB8-1278CC7F3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Naturforvaltning og miljøvern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BBF52F-2E6A-4AAA-A1AF-BDBD47606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628776"/>
            <a:ext cx="10972800" cy="4464527"/>
          </a:xfrm>
        </p:spPr>
        <p:txBody>
          <a:bodyPr/>
          <a:lstStyle/>
          <a:p>
            <a:r>
              <a:rPr lang="nb-NO" dirty="0"/>
              <a:t>Motorferdsel i utmark</a:t>
            </a:r>
          </a:p>
          <a:p>
            <a:pPr lvl="1"/>
            <a:r>
              <a:rPr lang="nb-NO" dirty="0"/>
              <a:t>Dispensasjoner fra forbudet om motorferdsel i utmark</a:t>
            </a:r>
          </a:p>
          <a:p>
            <a:pPr lvl="1"/>
            <a:r>
              <a:rPr lang="nb-NO" dirty="0"/>
              <a:t>Skuterløypeforskrift </a:t>
            </a:r>
          </a:p>
          <a:p>
            <a:pPr lvl="1"/>
            <a:r>
              <a:rPr lang="nb-NO" dirty="0"/>
              <a:t>Lokal forskrift luftfartøy i </a:t>
            </a:r>
            <a:r>
              <a:rPr lang="nb-NO" dirty="0" err="1"/>
              <a:t>Gallok</a:t>
            </a:r>
            <a:r>
              <a:rPr lang="nb-NO" dirty="0"/>
              <a:t>-området</a:t>
            </a:r>
          </a:p>
          <a:p>
            <a:r>
              <a:rPr lang="nb-NO" dirty="0"/>
              <a:t>Utfordringer: </a:t>
            </a:r>
          </a:p>
          <a:p>
            <a:pPr lvl="1"/>
            <a:r>
              <a:rPr lang="nb-NO" dirty="0"/>
              <a:t>Arealkonflikter. </a:t>
            </a:r>
          </a:p>
          <a:p>
            <a:pPr lvl="1"/>
            <a:r>
              <a:rPr lang="nb-NO" dirty="0"/>
              <a:t>Nasjonale-/regionale rammeverk</a:t>
            </a:r>
          </a:p>
          <a:p>
            <a:pPr lvl="1"/>
            <a:r>
              <a:rPr lang="nb-NO" dirty="0"/>
              <a:t>Høyt ressursbruk, går ut over annet naturforvaltning</a:t>
            </a:r>
          </a:p>
          <a:p>
            <a:pPr lvl="1"/>
            <a:r>
              <a:rPr lang="nb-NO" dirty="0"/>
              <a:t>Behov for å forenkle tjenesten (delegere/digitalisere)</a:t>
            </a:r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225683C-1CD6-4EAB-8A97-080CB464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362487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349854-0321-4D71-B1E8-E92E8D977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571500"/>
            <a:ext cx="10972800" cy="5594631"/>
          </a:xfrm>
        </p:spPr>
        <p:txBody>
          <a:bodyPr/>
          <a:lstStyle/>
          <a:p>
            <a:r>
              <a:rPr lang="nb-NO" sz="3200" b="1" dirty="0"/>
              <a:t>Forurensning og forsøplingssaker</a:t>
            </a:r>
          </a:p>
          <a:p>
            <a:pPr lvl="1"/>
            <a:r>
              <a:rPr lang="nb-NO" dirty="0"/>
              <a:t>Utslippstillatelser avløpsanlegg</a:t>
            </a:r>
          </a:p>
          <a:p>
            <a:pPr lvl="1"/>
            <a:r>
              <a:rPr lang="nb-NO" dirty="0"/>
              <a:t>Tilsyn, oppfølging og pålegg med forsøpling og ulovlig avfallsdeponi</a:t>
            </a:r>
          </a:p>
          <a:p>
            <a:pPr lvl="1"/>
            <a:r>
              <a:rPr lang="nb-NO" dirty="0"/>
              <a:t>Følge opp forsøplingssaker. Eksempelvis ulovlige dumping av avfall i naturen. Åpen brenning av avfall. </a:t>
            </a:r>
          </a:p>
          <a:p>
            <a:pPr lvl="1"/>
            <a:r>
              <a:rPr lang="nb-NO" dirty="0"/>
              <a:t>Lokal jordforurensing.</a:t>
            </a:r>
          </a:p>
          <a:p>
            <a:pPr lvl="3"/>
            <a:endParaRPr lang="nb-NO" dirty="0"/>
          </a:p>
          <a:p>
            <a:r>
              <a:rPr lang="nb-NO" dirty="0"/>
              <a:t>Utfordringer: </a:t>
            </a:r>
          </a:p>
          <a:p>
            <a:pPr lvl="1"/>
            <a:r>
              <a:rPr lang="nb-NO" dirty="0"/>
              <a:t>Kapasitet</a:t>
            </a:r>
          </a:p>
          <a:p>
            <a:pPr lvl="1"/>
            <a:r>
              <a:rPr lang="nb-NO" dirty="0"/>
              <a:t>Mangler i lokal gebyrforskrift</a:t>
            </a:r>
          </a:p>
          <a:p>
            <a:pPr marL="671512" lvl="2" indent="0">
              <a:buNone/>
            </a:pPr>
            <a:r>
              <a:rPr lang="nb-NO" dirty="0"/>
              <a:t>	(de som ikke forurenser betaler for forurensning- og forsøplingssaker)</a:t>
            </a:r>
          </a:p>
          <a:p>
            <a:endParaRPr lang="nb-NO" sz="3200" dirty="0"/>
          </a:p>
          <a:p>
            <a:endParaRPr lang="nb-NO" sz="3200" dirty="0"/>
          </a:p>
          <a:p>
            <a:endParaRPr lang="nb-NO" sz="3200" dirty="0"/>
          </a:p>
          <a:p>
            <a:endParaRPr lang="nb-NO" sz="3200" dirty="0"/>
          </a:p>
          <a:p>
            <a:endParaRPr lang="nb-NO" sz="3200" dirty="0"/>
          </a:p>
          <a:p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9D54D3C-3383-4E8C-9CE0-D8C693AF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177723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B349854-0321-4D71-B1E8-E92E8D977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269938"/>
          </a:xfrm>
        </p:spPr>
        <p:txBody>
          <a:bodyPr/>
          <a:lstStyle/>
          <a:p>
            <a:r>
              <a:rPr lang="nb-NO" sz="3200" b="1" dirty="0"/>
              <a:t>Vilt og innlandsfiske</a:t>
            </a:r>
          </a:p>
          <a:p>
            <a:pPr lvl="1"/>
            <a:r>
              <a:rPr lang="nb-NO" dirty="0"/>
              <a:t>Skadefellingslaget for rovvilt</a:t>
            </a:r>
          </a:p>
          <a:p>
            <a:pPr lvl="1"/>
            <a:r>
              <a:rPr lang="nb-NO" dirty="0"/>
              <a:t>Ettersøk fallviltgruppa</a:t>
            </a:r>
          </a:p>
          <a:p>
            <a:pPr lvl="1"/>
            <a:r>
              <a:rPr lang="nb-NO" dirty="0"/>
              <a:t>Fangststatistikk</a:t>
            </a:r>
          </a:p>
          <a:p>
            <a:pPr lvl="1"/>
            <a:r>
              <a:rPr lang="nb-NO" dirty="0"/>
              <a:t>Ivareta vilt som er ulovlig felt</a:t>
            </a:r>
          </a:p>
          <a:p>
            <a:pPr lvl="1"/>
            <a:r>
              <a:rPr lang="nb-NO" dirty="0"/>
              <a:t>Elgforvaltning</a:t>
            </a:r>
          </a:p>
          <a:p>
            <a:pPr lvl="1"/>
            <a:r>
              <a:rPr lang="nb-NO" dirty="0"/>
              <a:t>Jegerprøveeksamen</a:t>
            </a:r>
          </a:p>
          <a:p>
            <a:pPr lvl="1"/>
            <a:r>
              <a:rPr lang="nb-NO" dirty="0"/>
              <a:t>Lakse- og innlandsfiskeloven, </a:t>
            </a:r>
            <a:r>
              <a:rPr lang="nb-NO" dirty="0" err="1"/>
              <a:t>fiskeravgift</a:t>
            </a:r>
            <a:endParaRPr lang="nb-NO" dirty="0"/>
          </a:p>
          <a:p>
            <a:pPr lvl="2"/>
            <a:endParaRPr lang="nb-NO" dirty="0"/>
          </a:p>
          <a:p>
            <a:pPr lvl="1"/>
            <a:r>
              <a:rPr lang="nb-NO" dirty="0"/>
              <a:t>Utfordringer: </a:t>
            </a:r>
          </a:p>
          <a:p>
            <a:pPr lvl="3"/>
            <a:r>
              <a:rPr lang="nb-NO" dirty="0"/>
              <a:t>Kapasitet. Avhengighet av frivillighet og statlige tilskuddsordninger</a:t>
            </a:r>
          </a:p>
          <a:p>
            <a:pPr marL="0" indent="0">
              <a:buNone/>
            </a:pPr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9D54D3C-3383-4E8C-9CE0-D8C693AF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824780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CA365AC-A571-405A-9487-E12BE6412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Sentrale </a:t>
            </a:r>
            <a:r>
              <a:rPr lang="nb-NO"/>
              <a:t>utfordringer naturforvaltning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13F2691-9A94-4B61-B90D-FEC7719D7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Kapasitet, kvalitet, kompetanse, forventninger, lovverk, økonomi</a:t>
            </a:r>
          </a:p>
          <a:p>
            <a:endParaRPr lang="nb-NO" dirty="0"/>
          </a:p>
          <a:p>
            <a:r>
              <a:rPr lang="nb-NO" dirty="0"/>
              <a:t>Nedprioriteres pga. kapasitet:</a:t>
            </a:r>
          </a:p>
          <a:p>
            <a:pPr lvl="1"/>
            <a:r>
              <a:rPr lang="nb-NO" dirty="0"/>
              <a:t>Vannforvaltning</a:t>
            </a:r>
          </a:p>
          <a:p>
            <a:pPr lvl="1"/>
            <a:r>
              <a:rPr lang="nb-NO" dirty="0"/>
              <a:t>Forsøpling i naturen</a:t>
            </a:r>
          </a:p>
          <a:p>
            <a:pPr lvl="1"/>
            <a:r>
              <a:rPr lang="nb-NO" dirty="0"/>
              <a:t>Oppfølging av energi og klimaplan</a:t>
            </a:r>
          </a:p>
          <a:p>
            <a:pPr lvl="1"/>
            <a:r>
              <a:rPr lang="nb-NO" dirty="0"/>
              <a:t>Friluftsliv (tiltak)</a:t>
            </a:r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F4BB2ED-100B-45AE-B55C-B52F4D50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740443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6DE4E4-EF23-4401-965C-7F7543791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Reindrift	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B9BDA2E-CF82-48D3-A343-12C2343D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Ikke forvaltningsansvar, men ansvar for planlegging og utbygging i reindriftsområder</a:t>
            </a:r>
          </a:p>
          <a:p>
            <a:r>
              <a:rPr lang="nb-NO" dirty="0"/>
              <a:t>Arealplanlegging og tiltak påvirker reindriften</a:t>
            </a:r>
          </a:p>
          <a:p>
            <a:r>
              <a:rPr lang="nb-NO" dirty="0"/>
              <a:t>Spredt hyttebygging og motorferdsel en utfordring for reindriften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95A7E6D-1C8F-4686-9BCE-D474B23D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44591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C5F2D30-8D23-4616-A5EE-85A63E3D9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417" y="1124794"/>
            <a:ext cx="5384800" cy="4818808"/>
          </a:xfrm>
        </p:spPr>
        <p:txBody>
          <a:bodyPr/>
          <a:lstStyle/>
          <a:p>
            <a:r>
              <a:rPr lang="nb-NO" dirty="0"/>
              <a:t>Landbruksforvaltning</a:t>
            </a:r>
          </a:p>
          <a:p>
            <a:pPr lvl="1"/>
            <a:r>
              <a:rPr lang="nb-NO" dirty="0"/>
              <a:t>Tilskuddsforvaltning</a:t>
            </a:r>
          </a:p>
          <a:p>
            <a:pPr lvl="2"/>
            <a:r>
              <a:rPr lang="nb-NO" dirty="0"/>
              <a:t>Primærnæringsfond</a:t>
            </a:r>
          </a:p>
          <a:p>
            <a:pPr lvl="2"/>
            <a:r>
              <a:rPr lang="nb-NO" dirty="0"/>
              <a:t>Produksjonstilskudd m.m.</a:t>
            </a:r>
          </a:p>
          <a:p>
            <a:pPr lvl="1"/>
            <a:r>
              <a:rPr lang="nb-NO" dirty="0" err="1"/>
              <a:t>Gårdskart</a:t>
            </a:r>
            <a:endParaRPr lang="nb-NO" dirty="0"/>
          </a:p>
          <a:p>
            <a:pPr lvl="1"/>
            <a:r>
              <a:rPr lang="nb-NO" dirty="0"/>
              <a:t>Veterinærtjenester</a:t>
            </a:r>
          </a:p>
          <a:p>
            <a:pPr lvl="1"/>
            <a:r>
              <a:rPr lang="nb-NO" dirty="0" err="1"/>
              <a:t>Avløserordning</a:t>
            </a:r>
            <a:r>
              <a:rPr lang="nb-NO" dirty="0"/>
              <a:t> i jordbruket</a:t>
            </a:r>
          </a:p>
          <a:p>
            <a:pPr lvl="1"/>
            <a:r>
              <a:rPr lang="nb-NO" dirty="0"/>
              <a:t>Miljøtiltak i jordbruket</a:t>
            </a:r>
          </a:p>
          <a:p>
            <a:pPr lvl="1"/>
            <a:r>
              <a:rPr lang="nb-NO" dirty="0"/>
              <a:t>Jord- og konsesjonslov</a:t>
            </a:r>
          </a:p>
          <a:p>
            <a:pPr lvl="1"/>
            <a:r>
              <a:rPr lang="nb-NO" dirty="0"/>
              <a:t>Utvalgt kulturlandskap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D414BF7-C4C4-4C3D-8B5B-1FCCF3392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4818" y="1124794"/>
            <a:ext cx="5722399" cy="4818808"/>
          </a:xfrm>
        </p:spPr>
        <p:txBody>
          <a:bodyPr/>
          <a:lstStyle/>
          <a:p>
            <a:r>
              <a:rPr lang="nb-NO" dirty="0"/>
              <a:t>Naturforvaltning og miljøvern</a:t>
            </a:r>
          </a:p>
          <a:p>
            <a:pPr lvl="1"/>
            <a:r>
              <a:rPr lang="nb-NO" dirty="0"/>
              <a:t>Motorferdsel i utmark</a:t>
            </a:r>
          </a:p>
          <a:p>
            <a:pPr lvl="1"/>
            <a:r>
              <a:rPr lang="nb-NO" dirty="0"/>
              <a:t>Viltforvaltning (elg, rovvilt, fallvilt)</a:t>
            </a:r>
          </a:p>
          <a:p>
            <a:pPr lvl="1"/>
            <a:r>
              <a:rPr lang="nb-NO" dirty="0"/>
              <a:t>Forurensning og forsøpling</a:t>
            </a:r>
          </a:p>
          <a:p>
            <a:pPr lvl="1"/>
            <a:r>
              <a:rPr lang="nb-NO" dirty="0"/>
              <a:t>Fiskeforvaltning</a:t>
            </a:r>
          </a:p>
          <a:p>
            <a:pPr lvl="1"/>
            <a:r>
              <a:rPr lang="nb-NO" dirty="0"/>
              <a:t>Jegerprøven</a:t>
            </a:r>
          </a:p>
          <a:p>
            <a:pPr lvl="1"/>
            <a:r>
              <a:rPr lang="nb-NO" dirty="0"/>
              <a:t>Friluftsliv</a:t>
            </a:r>
          </a:p>
          <a:p>
            <a:pPr lvl="1"/>
            <a:r>
              <a:rPr lang="nb-NO" dirty="0"/>
              <a:t>Vannforvaltning</a:t>
            </a:r>
          </a:p>
          <a:p>
            <a:pPr lvl="1"/>
            <a:r>
              <a:rPr lang="nb-NO" dirty="0"/>
              <a:t>Utvalgt kulturlandskap</a:t>
            </a:r>
          </a:p>
          <a:p>
            <a:pPr lvl="1"/>
            <a:r>
              <a:rPr lang="nb-NO" dirty="0"/>
              <a:t>Klima og energi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91BCA30-E164-42F4-B523-C16282B5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3587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C80BEB-2EE0-4E68-9262-ABD4625BC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dirty="0">
                <a:latin typeface="+mn-lt"/>
              </a:rPr>
              <a:t>Personellmessige ressurser</a:t>
            </a:r>
            <a:br>
              <a:rPr lang="nb-NO" sz="4000" dirty="0">
                <a:latin typeface="+mn-lt"/>
              </a:rPr>
            </a:br>
            <a:r>
              <a:rPr lang="nb-NO" sz="2400" dirty="0">
                <a:latin typeface="+mn-lt"/>
              </a:rPr>
              <a:t>15 stillingshjemler, 14 ansatte, 1 vakant stilling ut året på eiendom</a:t>
            </a:r>
            <a:endParaRPr lang="nb-NO" sz="4000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045737D-E9D9-45B4-98FC-5FF13A660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4416" y="1860548"/>
            <a:ext cx="7471834" cy="4098927"/>
          </a:xfrm>
        </p:spPr>
        <p:txBody>
          <a:bodyPr/>
          <a:lstStyle/>
          <a:p>
            <a:r>
              <a:rPr lang="nb-NO" dirty="0"/>
              <a:t>Samfunnsplanlegger</a:t>
            </a:r>
          </a:p>
          <a:p>
            <a:r>
              <a:rPr lang="nb-NO" dirty="0"/>
              <a:t>3 arealplanleggere og 1 fagleder</a:t>
            </a:r>
          </a:p>
          <a:p>
            <a:r>
              <a:rPr lang="nb-NO" dirty="0"/>
              <a:t>2 byggesaksbehandlere</a:t>
            </a:r>
          </a:p>
          <a:p>
            <a:r>
              <a:rPr lang="nb-NO" dirty="0"/>
              <a:t>3 geodata og oppmåling, hvorav 1 fagleder</a:t>
            </a:r>
          </a:p>
          <a:p>
            <a:r>
              <a:rPr lang="nb-NO" dirty="0"/>
              <a:t>2 eiendom-/grunnforvaltning</a:t>
            </a:r>
          </a:p>
          <a:p>
            <a:r>
              <a:rPr lang="nb-NO" dirty="0"/>
              <a:t>1 jordbrukssjef</a:t>
            </a:r>
          </a:p>
          <a:p>
            <a:r>
              <a:rPr lang="nb-NO" dirty="0"/>
              <a:t>1 miljøvernrådgiver</a:t>
            </a:r>
          </a:p>
          <a:p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D355F8B-27F3-42DD-9A4D-384592C0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529718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A6EC96-E341-4B81-A5FB-6271F437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Økonomi - Regnskap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B7EEDD18-36FB-4094-8DFC-4656143A3B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1571" y="1321278"/>
            <a:ext cx="7711709" cy="4732963"/>
          </a:xfrm>
          <a:prstGeom prst="rect">
            <a:avLst/>
          </a:prstGeo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D747724-3FCF-4A70-BDE3-3ACA34CEF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1851455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8FE6756-5D49-425F-8B9B-9E36EE4BF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Økonomi - inntektssiden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EFDE01E-D3FD-477D-B5E4-F9C24A38E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480842"/>
            <a:ext cx="10972800" cy="4709565"/>
          </a:xfrm>
        </p:spPr>
        <p:txBody>
          <a:bodyPr/>
          <a:lstStyle/>
          <a:p>
            <a:r>
              <a:rPr lang="nb-NO" dirty="0"/>
              <a:t>Selvkost:</a:t>
            </a:r>
          </a:p>
          <a:p>
            <a:pPr lvl="1"/>
            <a:r>
              <a:rPr lang="nb-NO" sz="2400" dirty="0"/>
              <a:t>Plansaker: private reguleringsplanforslag</a:t>
            </a:r>
          </a:p>
          <a:p>
            <a:pPr lvl="1"/>
            <a:r>
              <a:rPr lang="nb-NO" sz="2400" dirty="0"/>
              <a:t>Byggesaker</a:t>
            </a:r>
          </a:p>
          <a:p>
            <a:pPr lvl="1"/>
            <a:r>
              <a:rPr lang="nb-NO" sz="2400" dirty="0"/>
              <a:t>Matrikkelforvaltning (oppmåling)</a:t>
            </a:r>
          </a:p>
          <a:p>
            <a:pPr lvl="1"/>
            <a:r>
              <a:rPr lang="nb-NO" sz="2400" dirty="0"/>
              <a:t>Forurensnings- og forsøplingssaker</a:t>
            </a:r>
          </a:p>
          <a:p>
            <a:pPr lvl="1"/>
            <a:r>
              <a:rPr lang="nb-NO" sz="2400" dirty="0">
                <a:solidFill>
                  <a:srgbClr val="0070C0"/>
                </a:solidFill>
              </a:rPr>
              <a:t>Nettoutgift på ca. 3,5 – 4 millioner årlig</a:t>
            </a:r>
          </a:p>
          <a:p>
            <a:r>
              <a:rPr lang="nb-NO" dirty="0"/>
              <a:t>Forretningsvirksomhet </a:t>
            </a:r>
          </a:p>
          <a:p>
            <a:pPr lvl="1"/>
            <a:r>
              <a:rPr lang="nb-NO" sz="2400" dirty="0"/>
              <a:t>Bolig- og næringstomter (festekontrakter)</a:t>
            </a:r>
          </a:p>
          <a:p>
            <a:pPr lvl="1"/>
            <a:r>
              <a:rPr lang="nb-NO" sz="2400" dirty="0"/>
              <a:t>Utleie av kommunal grunn</a:t>
            </a:r>
          </a:p>
          <a:p>
            <a:pPr lvl="1"/>
            <a:r>
              <a:rPr lang="nb-NO" sz="2400" dirty="0">
                <a:solidFill>
                  <a:srgbClr val="0070C0"/>
                </a:solidFill>
              </a:rPr>
              <a:t>Netto inntekt på ca. 4 millioner kroner årlig</a:t>
            </a:r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C086982-EABA-456D-8E42-85BC512A0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264575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54D536-7A5A-443A-8CDC-1E5594FD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Selvkostgrad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3F8C37B-2391-4B71-BA5E-9875447A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31.10.2023</a:t>
            </a:r>
            <a:endParaRPr lang="en-US" dirty="0"/>
          </a:p>
        </p:txBody>
      </p:sp>
      <p:pic>
        <p:nvPicPr>
          <p:cNvPr id="8" name="Plassholder for innhold 7">
            <a:extLst>
              <a:ext uri="{FF2B5EF4-FFF2-40B4-BE49-F238E27FC236}">
                <a16:creationId xmlns:a16="http://schemas.microsoft.com/office/drawing/2014/main" id="{E00E1060-A508-4BDE-8C31-F60C28F082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350917"/>
            <a:ext cx="10972800" cy="198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4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EA75DBE-839C-47E7-AE94-59CFFEEA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Kommunal planlegging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602040D-C30E-48B3-8F35-14C6D14D8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Folkehelseoversikt og folkehelseutfordringer</a:t>
            </a:r>
          </a:p>
          <a:p>
            <a:r>
              <a:rPr lang="nb-NO" dirty="0"/>
              <a:t>Kommunal planstrategi</a:t>
            </a:r>
          </a:p>
          <a:p>
            <a:r>
              <a:rPr lang="nb-NO" dirty="0"/>
              <a:t>Kommuneplanen</a:t>
            </a:r>
          </a:p>
          <a:p>
            <a:pPr lvl="1"/>
            <a:r>
              <a:rPr lang="nb-NO" dirty="0"/>
              <a:t>Kommuneplanens samfunnsdel</a:t>
            </a:r>
          </a:p>
          <a:p>
            <a:pPr lvl="1"/>
            <a:r>
              <a:rPr lang="nb-NO" dirty="0"/>
              <a:t>Kommuneplanens arealdel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Kommunedelplaner</a:t>
            </a:r>
          </a:p>
          <a:p>
            <a:pPr lvl="2"/>
            <a:r>
              <a:rPr lang="nb-NO" dirty="0"/>
              <a:t>Kystsoneplan </a:t>
            </a:r>
          </a:p>
          <a:p>
            <a:pPr lvl="2"/>
            <a:r>
              <a:rPr lang="nb-NO" dirty="0"/>
              <a:t>Byplan Kirkenes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91E45E1-2239-4BC9-9C38-0F615E59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31.10.2023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7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0725A8-8CA8-499C-9F75-6EE3A3DB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Planarbeid framover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2483FBC-6B64-4B73-BDAC-4FEC35010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17" y="1464658"/>
            <a:ext cx="10972800" cy="4685289"/>
          </a:xfrm>
        </p:spPr>
        <p:txBody>
          <a:bodyPr/>
          <a:lstStyle/>
          <a:p>
            <a:r>
              <a:rPr lang="nb-NO" dirty="0"/>
              <a:t>Sluttføre pågående planarbeid: </a:t>
            </a:r>
          </a:p>
          <a:p>
            <a:pPr lvl="1"/>
            <a:r>
              <a:rPr lang="nb-NO" dirty="0"/>
              <a:t>Interkommunal kystsoneplan Varangerfjorden</a:t>
            </a:r>
          </a:p>
          <a:p>
            <a:pPr lvl="1"/>
            <a:r>
              <a:rPr lang="nb-NO" dirty="0"/>
              <a:t>Kommunedelplan for Kirkenes (byplanen)</a:t>
            </a:r>
          </a:p>
          <a:p>
            <a:endParaRPr lang="nb-NO" dirty="0"/>
          </a:p>
          <a:p>
            <a:r>
              <a:rPr lang="nb-NO" dirty="0"/>
              <a:t>Nye overordnede planarbeid framover:</a:t>
            </a:r>
          </a:p>
          <a:p>
            <a:pPr lvl="1"/>
            <a:r>
              <a:rPr lang="nb-NO" dirty="0"/>
              <a:t>Planstrategi 2024-2027</a:t>
            </a:r>
          </a:p>
          <a:p>
            <a:pPr lvl="1"/>
            <a:r>
              <a:rPr lang="nb-NO" dirty="0"/>
              <a:t>Revidering av kommuneplanens samfunnsdel</a:t>
            </a:r>
          </a:p>
          <a:p>
            <a:pPr lvl="1"/>
            <a:r>
              <a:rPr lang="nb-NO" dirty="0"/>
              <a:t>Revidering av kommuneplanens arealdel</a:t>
            </a:r>
          </a:p>
          <a:p>
            <a:pPr lvl="1"/>
            <a:r>
              <a:rPr lang="nb-NO" dirty="0"/>
              <a:t>Utbyggingsprogram (nytt)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A861DE4-0919-4C01-85FC-24E8731A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31.10.2023</a:t>
            </a:r>
          </a:p>
        </p:txBody>
      </p:sp>
    </p:spTree>
    <p:extLst>
      <p:ext uri="{BB962C8B-B14F-4D97-AF65-F5344CB8AC3E}">
        <p14:creationId xmlns:p14="http://schemas.microsoft.com/office/powerpoint/2010/main" val="300419835"/>
      </p:ext>
    </p:extLst>
  </p:cSld>
  <p:clrMapOvr>
    <a:masterClrMapping/>
  </p:clrMapOvr>
</p:sld>
</file>

<file path=ppt/theme/theme1.xml><?xml version="1.0" encoding="utf-8"?>
<a:theme xmlns:a="http://schemas.openxmlformats.org/drawingml/2006/main" name="Kirkenes kompetansenter">
  <a:themeElements>
    <a:clrScheme name="Rød-Oransj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rkenes kompetansesenter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Kirkenes kompetansenter">
  <a:themeElements>
    <a:clrScheme name="Kirkenes kompetansesenter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irkenes kompetansesenter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rkenes kompetansesenter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1CBF43C45B7B489FD5A80CA75E4677" ma:contentTypeVersion="2" ma:contentTypeDescription="Opprett et nytt dokument." ma:contentTypeScope="" ma:versionID="12938f714da7ecd128dee3cf4d711ca3">
  <xsd:schema xmlns:xsd="http://www.w3.org/2001/XMLSchema" xmlns:xs="http://www.w3.org/2001/XMLSchema" xmlns:p="http://schemas.microsoft.com/office/2006/metadata/properties" xmlns:ns1="http://schemas.microsoft.com/sharepoint/v3" xmlns:ns2="30c1fe55-3076-4f0f-a661-a5b0491d1e57" targetNamespace="http://schemas.microsoft.com/office/2006/metadata/properties" ma:root="true" ma:fieldsID="3ea8017f27dc2372d2d8ff5c907f3531" ns1:_="" ns2:_="">
    <xsd:import namespace="http://schemas.microsoft.com/sharepoint/v3"/>
    <xsd:import namespace="30c1fe55-3076-4f0f-a661-a5b0491d1e5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lagt startdato" ma:description="Planlagt startdato er en områdekolonne som opprettes av publiseringsfunksjonen. Den brukes til å angi dato og klokkeslett for når denne siden vises for første gang for besøkende på området." ma:internalName="PublishingStartDate">
      <xsd:simpleType>
        <xsd:restriction base="dms:Unknown"/>
      </xsd:simpleType>
    </xsd:element>
    <xsd:element name="PublishingExpirationDate" ma:index="9" nillable="true" ma:displayName="Planlagt utløpsdato" ma:description="Planlagt sluttdato er en områdekolonne som opprettes av publiseringsfunksjonen. Den brukes til å angi dato og klokkeslett for når denne siden ikke lenger vises for besøkende på området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1fe55-3076-4f0f-a661-a5b0491d1e5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AE5914-24CB-47B3-8AFA-C317F6E20F7C}">
  <ds:schemaRefs>
    <ds:schemaRef ds:uri="http://schemas.openxmlformats.org/package/2006/metadata/core-properties"/>
    <ds:schemaRef ds:uri="30c1fe55-3076-4f0f-a661-a5b0491d1e5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F6864DC-B413-44E5-B8AE-5A475CC97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0c1fe55-3076-4f0f-a661-a5b0491d1e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0F2296-2CC6-4052-B161-513D247118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5398</TotalTime>
  <Words>990</Words>
  <Application>Microsoft Office PowerPoint</Application>
  <PresentationFormat>Widescreen</PresentationFormat>
  <Paragraphs>268</Paragraphs>
  <Slides>26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Garamond</vt:lpstr>
      <vt:lpstr>Wingdings</vt:lpstr>
      <vt:lpstr>Kirkenes kompetansenter</vt:lpstr>
      <vt:lpstr>1_Kirkenes kompetansenter</vt:lpstr>
      <vt:lpstr>PowerPoint-presentasjon</vt:lpstr>
      <vt:lpstr>Hovedoppgaver </vt:lpstr>
      <vt:lpstr>PowerPoint-presentasjon</vt:lpstr>
      <vt:lpstr>Personellmessige ressurser 15 stillingshjemler, 14 ansatte, 1 vakant stilling ut året på eiendom</vt:lpstr>
      <vt:lpstr>Økonomi - Regnskap</vt:lpstr>
      <vt:lpstr>Økonomi - inntektssiden</vt:lpstr>
      <vt:lpstr>Selvkostgrad</vt:lpstr>
      <vt:lpstr>Kommunal planlegging</vt:lpstr>
      <vt:lpstr>Planarbeid framover</vt:lpstr>
      <vt:lpstr>Reguleringsplanarbeid</vt:lpstr>
      <vt:lpstr>Utfordringer</vt:lpstr>
      <vt:lpstr>Dispensasjon</vt:lpstr>
      <vt:lpstr>SENTRALE UTFORDRINGER</vt:lpstr>
      <vt:lpstr>Byggesaksbehandling</vt:lpstr>
      <vt:lpstr>Geodata og oppmåling</vt:lpstr>
      <vt:lpstr>Sentrale utfordringer</vt:lpstr>
      <vt:lpstr>Grunnforvaltning – forretningsdrift Ikke lovpålagt kommunen</vt:lpstr>
      <vt:lpstr>Sentrale utfordringer</vt:lpstr>
      <vt:lpstr>Landbruk</vt:lpstr>
      <vt:lpstr>Sentrale utfordringer</vt:lpstr>
      <vt:lpstr>Utfordringer </vt:lpstr>
      <vt:lpstr>Naturforvaltning og miljøvern</vt:lpstr>
      <vt:lpstr>PowerPoint-presentasjon</vt:lpstr>
      <vt:lpstr>PowerPoint-presentasjon</vt:lpstr>
      <vt:lpstr>Sentrale utfordringer naturforvaltning</vt:lpstr>
      <vt:lpstr>Reindrift </vt:lpstr>
    </vt:vector>
  </TitlesOfParts>
  <Company>Sør-Varanger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Nina Bordi Øvergaard</dc:creator>
  <cp:lastModifiedBy>Frans Ove Eriksen</cp:lastModifiedBy>
  <cp:revision>123</cp:revision>
  <cp:lastPrinted>2023-10-27T09:02:54Z</cp:lastPrinted>
  <dcterms:created xsi:type="dcterms:W3CDTF">2017-02-11T14:13:33Z</dcterms:created>
  <dcterms:modified xsi:type="dcterms:W3CDTF">2023-10-31T09:53:46Z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0x010100D51CBF43C45B7B489FD5A80CA75E4677</vt:lpwstr>
  </property>
</Properties>
</file>