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 id="2147483672" r:id="rId5"/>
  </p:sldMasterIdLst>
  <p:notesMasterIdLst>
    <p:notesMasterId r:id="rId48"/>
  </p:notesMasterIdLst>
  <p:sldIdLst>
    <p:sldId id="257" r:id="rId6"/>
    <p:sldId id="314" r:id="rId7"/>
    <p:sldId id="258" r:id="rId8"/>
    <p:sldId id="315" r:id="rId9"/>
    <p:sldId id="545" r:id="rId10"/>
    <p:sldId id="546" r:id="rId11"/>
    <p:sldId id="547" r:id="rId12"/>
    <p:sldId id="548" r:id="rId13"/>
    <p:sldId id="549" r:id="rId14"/>
    <p:sldId id="550" r:id="rId15"/>
    <p:sldId id="551" r:id="rId16"/>
    <p:sldId id="552" r:id="rId17"/>
    <p:sldId id="553" r:id="rId18"/>
    <p:sldId id="554" r:id="rId19"/>
    <p:sldId id="544" r:id="rId20"/>
    <p:sldId id="555" r:id="rId21"/>
    <p:sldId id="556" r:id="rId22"/>
    <p:sldId id="557" r:id="rId23"/>
    <p:sldId id="558" r:id="rId24"/>
    <p:sldId id="559" r:id="rId25"/>
    <p:sldId id="560" r:id="rId26"/>
    <p:sldId id="562" r:id="rId27"/>
    <p:sldId id="575" r:id="rId28"/>
    <p:sldId id="576" r:id="rId29"/>
    <p:sldId id="577" r:id="rId30"/>
    <p:sldId id="578" r:id="rId31"/>
    <p:sldId id="579" r:id="rId32"/>
    <p:sldId id="567" r:id="rId33"/>
    <p:sldId id="566" r:id="rId34"/>
    <p:sldId id="583" r:id="rId35"/>
    <p:sldId id="582" r:id="rId36"/>
    <p:sldId id="580" r:id="rId37"/>
    <p:sldId id="570" r:id="rId38"/>
    <p:sldId id="572" r:id="rId39"/>
    <p:sldId id="584" r:id="rId40"/>
    <p:sldId id="585" r:id="rId41"/>
    <p:sldId id="571" r:id="rId42"/>
    <p:sldId id="573" r:id="rId43"/>
    <p:sldId id="581" r:id="rId44"/>
    <p:sldId id="563" r:id="rId45"/>
    <p:sldId id="564" r:id="rId46"/>
    <p:sldId id="568" r:id="rId47"/>
  </p:sldIdLst>
  <p:sldSz cx="12192000" cy="6858000"/>
  <p:notesSz cx="6742113" cy="9872663"/>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na Bordi Øvergaard" initials="NBØ" lastIdx="1" clrIdx="0">
    <p:extLst>
      <p:ext uri="{19B8F6BF-5375-455C-9EA6-DF929625EA0E}">
        <p15:presenceInfo xmlns:p15="http://schemas.microsoft.com/office/powerpoint/2012/main" userId="S-1-5-21-608862378-1626917456-406177805-317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Mørk stil 2 - utheving 5 / utheving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8FB837D-C827-4EFA-A057-4D05807E0F7C}" styleName="Temastil 1 - utheving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83776" autoAdjust="0"/>
  </p:normalViewPr>
  <p:slideViewPr>
    <p:cSldViewPr snapToGrid="0">
      <p:cViewPr varScale="1">
        <p:scale>
          <a:sx n="60" d="100"/>
          <a:sy n="60" d="100"/>
        </p:scale>
        <p:origin x="44" y="668"/>
      </p:cViewPr>
      <p:guideLst/>
    </p:cSldViewPr>
  </p:slideViewPr>
  <p:notesTextViewPr>
    <p:cViewPr>
      <p:scale>
        <a:sx n="1" d="1"/>
        <a:sy n="1" d="1"/>
      </p:scale>
      <p:origin x="0" y="0"/>
    </p:cViewPr>
  </p:notesTextViewPr>
  <p:notesViewPr>
    <p:cSldViewPr snapToGrid="0">
      <p:cViewPr varScale="1">
        <p:scale>
          <a:sx n="90" d="100"/>
          <a:sy n="90" d="100"/>
        </p:scale>
        <p:origin x="3192" y="6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notesMaster" Target="notesMasters/notesMaster1.xml"/><Relationship Id="rId8" Type="http://schemas.openxmlformats.org/officeDocument/2006/relationships/slide" Target="slides/slide3.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21582" cy="49534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18971" y="0"/>
            <a:ext cx="2921582" cy="495348"/>
          </a:xfrm>
          <a:prstGeom prst="rect">
            <a:avLst/>
          </a:prstGeom>
        </p:spPr>
        <p:txBody>
          <a:bodyPr vert="horz" lIns="91440" tIns="45720" rIns="91440" bIns="45720" rtlCol="0"/>
          <a:lstStyle>
            <a:lvl1pPr algn="r">
              <a:defRPr sz="1200"/>
            </a:lvl1pPr>
          </a:lstStyle>
          <a:p>
            <a:fld id="{D25D4EF1-3590-44AF-9820-23F1496898E5}" type="datetimeFigureOut">
              <a:rPr lang="nb-NO" smtClean="0"/>
              <a:t>29.10.2023</a:t>
            </a:fld>
            <a:endParaRPr lang="nb-NO"/>
          </a:p>
        </p:txBody>
      </p:sp>
      <p:sp>
        <p:nvSpPr>
          <p:cNvPr id="4" name="Plassholder for lysbilde 3"/>
          <p:cNvSpPr>
            <a:spLocks noGrp="1" noRot="1" noChangeAspect="1"/>
          </p:cNvSpPr>
          <p:nvPr>
            <p:ph type="sldImg" idx="2"/>
          </p:nvPr>
        </p:nvSpPr>
        <p:spPr>
          <a:xfrm>
            <a:off x="409575" y="1233488"/>
            <a:ext cx="5922963" cy="3332162"/>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4212" y="4751220"/>
            <a:ext cx="5393690" cy="3887361"/>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377318"/>
            <a:ext cx="2921582" cy="49534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18971" y="9377318"/>
            <a:ext cx="2921582" cy="495347"/>
          </a:xfrm>
          <a:prstGeom prst="rect">
            <a:avLst/>
          </a:prstGeom>
        </p:spPr>
        <p:txBody>
          <a:bodyPr vert="horz" lIns="91440" tIns="45720" rIns="91440" bIns="45720" rtlCol="0" anchor="b"/>
          <a:lstStyle>
            <a:lvl1pPr algn="r">
              <a:defRPr sz="1200"/>
            </a:lvl1pPr>
          </a:lstStyle>
          <a:p>
            <a:fld id="{951024F9-DBC7-410C-8273-BF03FDA1F1AC}" type="slidenum">
              <a:rPr lang="nb-NO" smtClean="0"/>
              <a:t>‹#›</a:t>
            </a:fld>
            <a:endParaRPr lang="nb-NO"/>
          </a:p>
        </p:txBody>
      </p:sp>
    </p:spTree>
    <p:extLst>
      <p:ext uri="{BB962C8B-B14F-4D97-AF65-F5344CB8AC3E}">
        <p14:creationId xmlns:p14="http://schemas.microsoft.com/office/powerpoint/2010/main" val="2491369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indent="0">
              <a:buFontTx/>
              <a:buNone/>
            </a:pPr>
            <a:endParaRPr lang="nb-NO" dirty="0"/>
          </a:p>
        </p:txBody>
      </p:sp>
      <p:sp>
        <p:nvSpPr>
          <p:cNvPr id="4" name="Plassholder for lysbildenummer 3"/>
          <p:cNvSpPr>
            <a:spLocks noGrp="1"/>
          </p:cNvSpPr>
          <p:nvPr>
            <p:ph type="sldNum" sz="quarter" idx="10"/>
          </p:nvPr>
        </p:nvSpPr>
        <p:spPr/>
        <p:txBody>
          <a:bodyPr/>
          <a:lstStyle/>
          <a:p>
            <a:fld id="{951024F9-DBC7-410C-8273-BF03FDA1F1AC}" type="slidenum">
              <a:rPr lang="nb-NO" smtClean="0"/>
              <a:t>1</a:t>
            </a:fld>
            <a:endParaRPr lang="nb-NO"/>
          </a:p>
        </p:txBody>
      </p:sp>
    </p:spTree>
    <p:extLst>
      <p:ext uri="{BB962C8B-B14F-4D97-AF65-F5344CB8AC3E}">
        <p14:creationId xmlns:p14="http://schemas.microsoft.com/office/powerpoint/2010/main" val="2446144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1102785" y="549276"/>
            <a:ext cx="10164233" cy="1008063"/>
          </a:xfrm>
        </p:spPr>
        <p:txBody>
          <a:bodyPr/>
          <a:lstStyle>
            <a:lvl1pPr>
              <a:defRPr sz="5000"/>
            </a:lvl1pPr>
          </a:lstStyle>
          <a:p>
            <a:r>
              <a:rPr lang="nb-NO" altLang="en-US"/>
              <a:t>Klikk for å redigere tittelstil</a:t>
            </a:r>
          </a:p>
        </p:txBody>
      </p:sp>
      <p:sp>
        <p:nvSpPr>
          <p:cNvPr id="29699" name="Rectangle 3"/>
          <p:cNvSpPr>
            <a:spLocks noGrp="1" noChangeArrowheads="1"/>
          </p:cNvSpPr>
          <p:nvPr>
            <p:ph type="subTitle" idx="1"/>
          </p:nvPr>
        </p:nvSpPr>
        <p:spPr>
          <a:xfrm>
            <a:off x="1871133" y="2133601"/>
            <a:ext cx="8737600" cy="3382963"/>
          </a:xfrm>
        </p:spPr>
        <p:txBody>
          <a:bodyPr/>
          <a:lstStyle>
            <a:lvl1pPr marL="0" indent="0">
              <a:buFont typeface="Wingdings" pitchFamily="2" charset="2"/>
              <a:buNone/>
              <a:defRPr sz="2800"/>
            </a:lvl1pPr>
          </a:lstStyle>
          <a:p>
            <a:r>
              <a:rPr lang="nb-NO" altLang="en-US"/>
              <a:t>Klikk for å redigere undertittelstil i malen</a:t>
            </a:r>
          </a:p>
        </p:txBody>
      </p:sp>
      <p:sp>
        <p:nvSpPr>
          <p:cNvPr id="29700" name="Rectangle 4"/>
          <p:cNvSpPr>
            <a:spLocks noGrp="1" noChangeArrowheads="1"/>
          </p:cNvSpPr>
          <p:nvPr>
            <p:ph type="dt" sz="half" idx="2"/>
          </p:nvPr>
        </p:nvSpPr>
        <p:spPr/>
        <p:txBody>
          <a:bodyPr/>
          <a:lstStyle>
            <a:lvl1pPr>
              <a:defRPr/>
            </a:lvl1pPr>
          </a:lstStyle>
          <a:p>
            <a:fld id="{B5B25290-2D4A-4667-AC61-AA483F299101}" type="datetime1">
              <a:rPr lang="en-US" smtClean="0">
                <a:solidFill>
                  <a:srgbClr val="000000"/>
                </a:solidFill>
              </a:rPr>
              <a:t>10/29/2023</a:t>
            </a:fld>
            <a:endParaRPr lang="en-US" dirty="0">
              <a:solidFill>
                <a:srgbClr val="000000"/>
              </a:solidFill>
            </a:endParaRPr>
          </a:p>
        </p:txBody>
      </p:sp>
      <p:sp>
        <p:nvSpPr>
          <p:cNvPr id="29701" name="Rectangle 5"/>
          <p:cNvSpPr>
            <a:spLocks noGrp="1" noChangeArrowheads="1"/>
          </p:cNvSpPr>
          <p:nvPr>
            <p:ph type="ftr" sz="quarter" idx="3"/>
          </p:nvPr>
        </p:nvSpPr>
        <p:spPr>
          <a:xfrm>
            <a:off x="4165600" y="6243638"/>
            <a:ext cx="3860800" cy="457200"/>
          </a:xfrm>
        </p:spPr>
        <p:txBody>
          <a:bodyPr/>
          <a:lstStyle>
            <a:lvl1pPr>
              <a:defRPr sz="1200" b="0">
                <a:solidFill>
                  <a:schemeClr val="tx1"/>
                </a:solidFill>
              </a:defRPr>
            </a:lvl1pPr>
          </a:lstStyle>
          <a:p>
            <a:r>
              <a:rPr lang="en-US">
                <a:solidFill>
                  <a:srgbClr val="000000"/>
                </a:solidFill>
              </a:rPr>
              <a:t>30.10.2023</a:t>
            </a:r>
            <a:endParaRPr lang="en-US" dirty="0">
              <a:solidFill>
                <a:srgbClr val="000000"/>
              </a:solidFill>
            </a:endParaRPr>
          </a:p>
        </p:txBody>
      </p:sp>
      <p:sp>
        <p:nvSpPr>
          <p:cNvPr id="29702" name="Rectangle 6"/>
          <p:cNvSpPr>
            <a:spLocks noGrp="1" noChangeArrowheads="1"/>
          </p:cNvSpPr>
          <p:nvPr>
            <p:ph type="sldNum" sz="quarter" idx="4"/>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
        <p:nvSpPr>
          <p:cNvPr id="29703" name="Freeform 7"/>
          <p:cNvSpPr>
            <a:spLocks noChangeArrowheads="1"/>
          </p:cNvSpPr>
          <p:nvPr/>
        </p:nvSpPr>
        <p:spPr bwMode="auto">
          <a:xfrm>
            <a:off x="814917" y="333375"/>
            <a:ext cx="105664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defTabSz="457200"/>
            <a:endParaRPr lang="nb-NO">
              <a:solidFill>
                <a:srgbClr val="000000"/>
              </a:solidFill>
            </a:endParaRPr>
          </a:p>
        </p:txBody>
      </p:sp>
      <p:sp>
        <p:nvSpPr>
          <p:cNvPr id="29704" name="Line 8"/>
          <p:cNvSpPr>
            <a:spLocks noChangeShapeType="1"/>
          </p:cNvSpPr>
          <p:nvPr/>
        </p:nvSpPr>
        <p:spPr bwMode="auto">
          <a:xfrm>
            <a:off x="1871134" y="5876925"/>
            <a:ext cx="8682567" cy="0"/>
          </a:xfrm>
          <a:prstGeom prst="line">
            <a:avLst/>
          </a:prstGeom>
          <a:noFill/>
          <a:ln w="19050">
            <a:solidFill>
              <a:schemeClr val="accent1"/>
            </a:solidFill>
            <a:round/>
            <a:headEnd/>
            <a:tailEnd/>
          </a:ln>
          <a:effectLst/>
        </p:spPr>
        <p:txBody>
          <a:bodyPr/>
          <a:lstStyle/>
          <a:p>
            <a:pPr defTabSz="457200"/>
            <a:endParaRPr lang="nb-NO">
              <a:solidFill>
                <a:srgbClr val="000000"/>
              </a:solidFill>
            </a:endParaRPr>
          </a:p>
        </p:txBody>
      </p:sp>
    </p:spTree>
    <p:extLst>
      <p:ext uri="{BB962C8B-B14F-4D97-AF65-F5344CB8AC3E}">
        <p14:creationId xmlns:p14="http://schemas.microsoft.com/office/powerpoint/2010/main" val="1998223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loddrett tekst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lvl1pPr>
              <a:defRPr/>
            </a:lvl1pPr>
          </a:lstStyle>
          <a:p>
            <a:fld id="{372BB1D4-F1B5-44F6-A652-2BF94E5C7B7C}" type="datetime1">
              <a:rPr lang="en-US" smtClean="0">
                <a:solidFill>
                  <a:srgbClr val="000000"/>
                </a:solidFill>
              </a:rPr>
              <a:t>10/29/2023</a:t>
            </a:fld>
            <a:endParaRPr lang="en-US" dirty="0">
              <a:solidFill>
                <a:srgbClr val="000000"/>
              </a:solidFill>
            </a:endParaRPr>
          </a:p>
        </p:txBody>
      </p:sp>
      <p:sp>
        <p:nvSpPr>
          <p:cNvPr id="5" name="Plassholder for bunntekst 4"/>
          <p:cNvSpPr>
            <a:spLocks noGrp="1"/>
          </p:cNvSpPr>
          <p:nvPr>
            <p:ph type="ftr" sz="quarter" idx="11"/>
          </p:nvPr>
        </p:nvSpPr>
        <p:spPr/>
        <p:txBody>
          <a:bodyPr/>
          <a:lstStyle>
            <a:lvl1pPr>
              <a:defRPr/>
            </a:lvl1pPr>
          </a:lstStyle>
          <a:p>
            <a:r>
              <a:rPr lang="en-US"/>
              <a:t>30.10.2023</a:t>
            </a:r>
            <a:endParaRPr lang="en-US" dirty="0"/>
          </a:p>
        </p:txBody>
      </p:sp>
      <p:sp>
        <p:nvSpPr>
          <p:cNvPr id="6" name="Plassholder for lysbildenummer 5"/>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19249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8854017" y="549276"/>
            <a:ext cx="2743200" cy="5394325"/>
          </a:xfrm>
        </p:spPr>
        <p:txBody>
          <a:bodyPr vert="eaVert"/>
          <a:lstStyle/>
          <a:p>
            <a:r>
              <a:rPr lang="nb-NO"/>
              <a:t>Klikk for å redigere tittelstil</a:t>
            </a:r>
          </a:p>
        </p:txBody>
      </p:sp>
      <p:sp>
        <p:nvSpPr>
          <p:cNvPr id="3" name="Plassholder for loddrett tekst 2"/>
          <p:cNvSpPr>
            <a:spLocks noGrp="1"/>
          </p:cNvSpPr>
          <p:nvPr>
            <p:ph type="body" orient="vert" idx="1"/>
          </p:nvPr>
        </p:nvSpPr>
        <p:spPr>
          <a:xfrm>
            <a:off x="624417" y="549276"/>
            <a:ext cx="8026400" cy="5394325"/>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lvl1pPr>
              <a:defRPr/>
            </a:lvl1pPr>
          </a:lstStyle>
          <a:p>
            <a:fld id="{DF601E7A-F3A0-4A20-8C30-E35693F5BDE8}" type="datetime1">
              <a:rPr lang="en-US" smtClean="0">
                <a:solidFill>
                  <a:srgbClr val="000000"/>
                </a:solidFill>
              </a:rPr>
              <a:t>10/29/2023</a:t>
            </a:fld>
            <a:endParaRPr lang="en-US" dirty="0">
              <a:solidFill>
                <a:srgbClr val="000000"/>
              </a:solidFill>
            </a:endParaRPr>
          </a:p>
        </p:txBody>
      </p:sp>
      <p:sp>
        <p:nvSpPr>
          <p:cNvPr id="5" name="Plassholder for bunntekst 4"/>
          <p:cNvSpPr>
            <a:spLocks noGrp="1"/>
          </p:cNvSpPr>
          <p:nvPr>
            <p:ph type="ftr" sz="quarter" idx="11"/>
          </p:nvPr>
        </p:nvSpPr>
        <p:spPr/>
        <p:txBody>
          <a:bodyPr/>
          <a:lstStyle>
            <a:lvl1pPr>
              <a:defRPr/>
            </a:lvl1pPr>
          </a:lstStyle>
          <a:p>
            <a:r>
              <a:rPr lang="en-US"/>
              <a:t>30.10.2023</a:t>
            </a:r>
            <a:endParaRPr lang="en-US" dirty="0"/>
          </a:p>
        </p:txBody>
      </p:sp>
      <p:sp>
        <p:nvSpPr>
          <p:cNvPr id="6" name="Plassholder for lysbildenummer 5"/>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3332620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tellysbilde">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1102785" y="549276"/>
            <a:ext cx="10164233" cy="1008063"/>
          </a:xfrm>
        </p:spPr>
        <p:txBody>
          <a:bodyPr/>
          <a:lstStyle>
            <a:lvl1pPr>
              <a:defRPr sz="5000"/>
            </a:lvl1pPr>
          </a:lstStyle>
          <a:p>
            <a:r>
              <a:rPr lang="nb-NO" altLang="en-US"/>
              <a:t>Klikk for å redigere tittelstil</a:t>
            </a:r>
          </a:p>
        </p:txBody>
      </p:sp>
      <p:sp>
        <p:nvSpPr>
          <p:cNvPr id="29699" name="Rectangle 3"/>
          <p:cNvSpPr>
            <a:spLocks noGrp="1" noChangeArrowheads="1"/>
          </p:cNvSpPr>
          <p:nvPr>
            <p:ph type="subTitle" idx="1"/>
          </p:nvPr>
        </p:nvSpPr>
        <p:spPr>
          <a:xfrm>
            <a:off x="1871133" y="2133601"/>
            <a:ext cx="8737600" cy="3382963"/>
          </a:xfrm>
        </p:spPr>
        <p:txBody>
          <a:bodyPr/>
          <a:lstStyle>
            <a:lvl1pPr marL="0" indent="0">
              <a:buFont typeface="Wingdings" pitchFamily="2" charset="2"/>
              <a:buNone/>
              <a:defRPr sz="2800"/>
            </a:lvl1pPr>
          </a:lstStyle>
          <a:p>
            <a:r>
              <a:rPr lang="nb-NO" altLang="en-US"/>
              <a:t>Klikk for å redigere undertittelstil i malen</a:t>
            </a:r>
          </a:p>
        </p:txBody>
      </p:sp>
      <p:sp>
        <p:nvSpPr>
          <p:cNvPr id="29700" name="Rectangle 4"/>
          <p:cNvSpPr>
            <a:spLocks noGrp="1" noChangeArrowheads="1"/>
          </p:cNvSpPr>
          <p:nvPr>
            <p:ph type="dt" sz="half" idx="2"/>
          </p:nvPr>
        </p:nvSpPr>
        <p:spPr/>
        <p:txBody>
          <a:bodyPr/>
          <a:lstStyle>
            <a:lvl1pPr>
              <a:defRPr/>
            </a:lvl1pPr>
          </a:lstStyle>
          <a:p>
            <a:fld id="{CFA2ACBC-9521-4141-B40A-39F8B7ACCC36}" type="datetime1">
              <a:rPr lang="en-US" smtClean="0">
                <a:solidFill>
                  <a:srgbClr val="000000"/>
                </a:solidFill>
              </a:rPr>
              <a:t>10/29/2023</a:t>
            </a:fld>
            <a:endParaRPr lang="en-US" dirty="0">
              <a:solidFill>
                <a:srgbClr val="000000"/>
              </a:solidFill>
            </a:endParaRPr>
          </a:p>
        </p:txBody>
      </p:sp>
      <p:sp>
        <p:nvSpPr>
          <p:cNvPr id="29701" name="Rectangle 5"/>
          <p:cNvSpPr>
            <a:spLocks noGrp="1" noChangeArrowheads="1"/>
          </p:cNvSpPr>
          <p:nvPr>
            <p:ph type="ftr" sz="quarter" idx="3"/>
          </p:nvPr>
        </p:nvSpPr>
        <p:spPr>
          <a:xfrm>
            <a:off x="4165600" y="6243638"/>
            <a:ext cx="3860800" cy="457200"/>
          </a:xfrm>
        </p:spPr>
        <p:txBody>
          <a:bodyPr/>
          <a:lstStyle>
            <a:lvl1pPr>
              <a:defRPr sz="1200" b="0">
                <a:solidFill>
                  <a:schemeClr val="tx1"/>
                </a:solidFill>
              </a:defRPr>
            </a:lvl1pPr>
          </a:lstStyle>
          <a:p>
            <a:r>
              <a:rPr lang="en-US">
                <a:solidFill>
                  <a:srgbClr val="000000"/>
                </a:solidFill>
              </a:rPr>
              <a:t>30.10.2023</a:t>
            </a:r>
            <a:endParaRPr lang="en-US" dirty="0">
              <a:solidFill>
                <a:srgbClr val="000000"/>
              </a:solidFill>
            </a:endParaRPr>
          </a:p>
        </p:txBody>
      </p:sp>
      <p:sp>
        <p:nvSpPr>
          <p:cNvPr id="29702" name="Rectangle 6"/>
          <p:cNvSpPr>
            <a:spLocks noGrp="1" noChangeArrowheads="1"/>
          </p:cNvSpPr>
          <p:nvPr>
            <p:ph type="sldNum" sz="quarter" idx="4"/>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
        <p:nvSpPr>
          <p:cNvPr id="29703" name="Freeform 7"/>
          <p:cNvSpPr>
            <a:spLocks noChangeArrowheads="1"/>
          </p:cNvSpPr>
          <p:nvPr/>
        </p:nvSpPr>
        <p:spPr bwMode="auto">
          <a:xfrm>
            <a:off x="814917" y="333375"/>
            <a:ext cx="105664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defTabSz="457200"/>
            <a:endParaRPr lang="nb-NO">
              <a:solidFill>
                <a:srgbClr val="000000"/>
              </a:solidFill>
            </a:endParaRPr>
          </a:p>
        </p:txBody>
      </p:sp>
      <p:sp>
        <p:nvSpPr>
          <p:cNvPr id="29704" name="Line 8"/>
          <p:cNvSpPr>
            <a:spLocks noChangeShapeType="1"/>
          </p:cNvSpPr>
          <p:nvPr/>
        </p:nvSpPr>
        <p:spPr bwMode="auto">
          <a:xfrm>
            <a:off x="1871134" y="5876925"/>
            <a:ext cx="8682567" cy="0"/>
          </a:xfrm>
          <a:prstGeom prst="line">
            <a:avLst/>
          </a:prstGeom>
          <a:noFill/>
          <a:ln w="19050">
            <a:solidFill>
              <a:schemeClr val="accent1"/>
            </a:solidFill>
            <a:round/>
            <a:headEnd/>
            <a:tailEnd/>
          </a:ln>
          <a:effectLst/>
        </p:spPr>
        <p:txBody>
          <a:bodyPr/>
          <a:lstStyle/>
          <a:p>
            <a:pPr defTabSz="457200"/>
            <a:endParaRPr lang="nb-NO">
              <a:solidFill>
                <a:srgbClr val="000000"/>
              </a:solidFill>
            </a:endParaRPr>
          </a:p>
        </p:txBody>
      </p:sp>
    </p:spTree>
    <p:extLst>
      <p:ext uri="{BB962C8B-B14F-4D97-AF65-F5344CB8AC3E}">
        <p14:creationId xmlns:p14="http://schemas.microsoft.com/office/powerpoint/2010/main" val="4077329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lvl1pPr>
              <a:defRPr/>
            </a:lvl1pPr>
          </a:lstStyle>
          <a:p>
            <a:fld id="{5D97B98C-E1F3-4407-8C65-21FA697331B2}" type="datetime1">
              <a:rPr lang="en-US" smtClean="0">
                <a:solidFill>
                  <a:srgbClr val="000000"/>
                </a:solidFill>
              </a:rPr>
              <a:t>10/29/2023</a:t>
            </a:fld>
            <a:endParaRPr lang="en-US" dirty="0">
              <a:solidFill>
                <a:srgbClr val="000000"/>
              </a:solidFill>
            </a:endParaRPr>
          </a:p>
        </p:txBody>
      </p:sp>
      <p:sp>
        <p:nvSpPr>
          <p:cNvPr id="5" name="Plassholder for bunntekst 4"/>
          <p:cNvSpPr>
            <a:spLocks noGrp="1"/>
          </p:cNvSpPr>
          <p:nvPr>
            <p:ph type="ftr" sz="quarter" idx="11"/>
          </p:nvPr>
        </p:nvSpPr>
        <p:spPr/>
        <p:txBody>
          <a:bodyPr/>
          <a:lstStyle>
            <a:lvl1pPr>
              <a:defRPr/>
            </a:lvl1pPr>
          </a:lstStyle>
          <a:p>
            <a:r>
              <a:rPr lang="en-US"/>
              <a:t>30.10.2023</a:t>
            </a:r>
            <a:endParaRPr lang="en-US" dirty="0"/>
          </a:p>
        </p:txBody>
      </p:sp>
      <p:sp>
        <p:nvSpPr>
          <p:cNvPr id="6" name="Plassholder for lysbildenummer 5"/>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5592569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963084" y="4406901"/>
            <a:ext cx="10363200" cy="1362075"/>
          </a:xfrm>
        </p:spPr>
        <p:txBody>
          <a:bodyPr/>
          <a:lstStyle>
            <a:lvl1pPr algn="l">
              <a:defRPr sz="4000" b="1" cap="all"/>
            </a:lvl1pPr>
          </a:lstStyle>
          <a:p>
            <a:r>
              <a:rPr lang="nb-NO"/>
              <a:t>Klikk for å redigere tittelstil</a:t>
            </a:r>
          </a:p>
        </p:txBody>
      </p:sp>
      <p:sp>
        <p:nvSpPr>
          <p:cNvPr id="3" name="Plassholder for tekst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a:t>Klikk for å redigere tekststiler i malen</a:t>
            </a:r>
          </a:p>
        </p:txBody>
      </p:sp>
      <p:sp>
        <p:nvSpPr>
          <p:cNvPr id="4" name="Plassholder for dato 3"/>
          <p:cNvSpPr>
            <a:spLocks noGrp="1"/>
          </p:cNvSpPr>
          <p:nvPr>
            <p:ph type="dt" sz="half" idx="10"/>
          </p:nvPr>
        </p:nvSpPr>
        <p:spPr/>
        <p:txBody>
          <a:bodyPr/>
          <a:lstStyle>
            <a:lvl1pPr>
              <a:defRPr/>
            </a:lvl1pPr>
          </a:lstStyle>
          <a:p>
            <a:fld id="{6169701F-52F8-4502-BECC-CAD00A2E7A07}" type="datetime1">
              <a:rPr lang="en-US" smtClean="0">
                <a:solidFill>
                  <a:srgbClr val="000000"/>
                </a:solidFill>
              </a:rPr>
              <a:t>10/29/2023</a:t>
            </a:fld>
            <a:endParaRPr lang="en-US" dirty="0">
              <a:solidFill>
                <a:srgbClr val="000000"/>
              </a:solidFill>
            </a:endParaRPr>
          </a:p>
        </p:txBody>
      </p:sp>
      <p:sp>
        <p:nvSpPr>
          <p:cNvPr id="5" name="Plassholder for bunntekst 4"/>
          <p:cNvSpPr>
            <a:spLocks noGrp="1"/>
          </p:cNvSpPr>
          <p:nvPr>
            <p:ph type="ftr" sz="quarter" idx="11"/>
          </p:nvPr>
        </p:nvSpPr>
        <p:spPr/>
        <p:txBody>
          <a:bodyPr/>
          <a:lstStyle>
            <a:lvl1pPr>
              <a:defRPr/>
            </a:lvl1pPr>
          </a:lstStyle>
          <a:p>
            <a:r>
              <a:rPr lang="en-US"/>
              <a:t>30.10.2023</a:t>
            </a:r>
            <a:endParaRPr lang="en-US" dirty="0"/>
          </a:p>
        </p:txBody>
      </p:sp>
      <p:sp>
        <p:nvSpPr>
          <p:cNvPr id="6" name="Plassholder for lysbildenummer 5"/>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8615662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sz="half" idx="1"/>
          </p:nvPr>
        </p:nvSpPr>
        <p:spPr>
          <a:xfrm>
            <a:off x="624417" y="1628776"/>
            <a:ext cx="5384800" cy="4314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p:cNvSpPr>
            <a:spLocks noGrp="1"/>
          </p:cNvSpPr>
          <p:nvPr>
            <p:ph sz="half" idx="2"/>
          </p:nvPr>
        </p:nvSpPr>
        <p:spPr>
          <a:xfrm>
            <a:off x="6212417" y="1628776"/>
            <a:ext cx="5384800" cy="4314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p:cNvSpPr>
            <a:spLocks noGrp="1"/>
          </p:cNvSpPr>
          <p:nvPr>
            <p:ph type="dt" sz="half" idx="10"/>
          </p:nvPr>
        </p:nvSpPr>
        <p:spPr/>
        <p:txBody>
          <a:bodyPr/>
          <a:lstStyle>
            <a:lvl1pPr>
              <a:defRPr/>
            </a:lvl1pPr>
          </a:lstStyle>
          <a:p>
            <a:fld id="{64D3BA3F-6565-4F5B-82DC-62DE401632CF}" type="datetime1">
              <a:rPr lang="en-US" smtClean="0">
                <a:solidFill>
                  <a:srgbClr val="000000"/>
                </a:solidFill>
              </a:rPr>
              <a:t>10/29/2023</a:t>
            </a:fld>
            <a:endParaRPr lang="en-US" dirty="0">
              <a:solidFill>
                <a:srgbClr val="000000"/>
              </a:solidFill>
            </a:endParaRPr>
          </a:p>
        </p:txBody>
      </p:sp>
      <p:sp>
        <p:nvSpPr>
          <p:cNvPr id="6" name="Plassholder for bunntekst 5"/>
          <p:cNvSpPr>
            <a:spLocks noGrp="1"/>
          </p:cNvSpPr>
          <p:nvPr>
            <p:ph type="ftr" sz="quarter" idx="11"/>
          </p:nvPr>
        </p:nvSpPr>
        <p:spPr/>
        <p:txBody>
          <a:bodyPr/>
          <a:lstStyle>
            <a:lvl1pPr>
              <a:defRPr/>
            </a:lvl1pPr>
          </a:lstStyle>
          <a:p>
            <a:r>
              <a:rPr lang="en-US"/>
              <a:t>30.10.2023</a:t>
            </a:r>
            <a:endParaRPr lang="en-US" dirty="0"/>
          </a:p>
        </p:txBody>
      </p:sp>
      <p:sp>
        <p:nvSpPr>
          <p:cNvPr id="7" name="Plassholder for lysbildenummer 6"/>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40530496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609600" y="274638"/>
            <a:ext cx="10972800" cy="1143000"/>
          </a:xfrm>
        </p:spPr>
        <p:txBody>
          <a:bodyPr/>
          <a:lstStyle>
            <a:lvl1pPr>
              <a:defRPr/>
            </a:lvl1pPr>
          </a:lstStyle>
          <a:p>
            <a:r>
              <a:rPr lang="nb-NO"/>
              <a:t>Klikk for å redigere tittelstil</a:t>
            </a:r>
          </a:p>
        </p:txBody>
      </p:sp>
      <p:sp>
        <p:nvSpPr>
          <p:cNvPr id="3" name="Plassholder for teks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p:cNvSpPr>
            <a:spLocks noGrp="1"/>
          </p:cNvSpPr>
          <p:nvPr>
            <p:ph type="dt" sz="half" idx="10"/>
          </p:nvPr>
        </p:nvSpPr>
        <p:spPr/>
        <p:txBody>
          <a:bodyPr/>
          <a:lstStyle>
            <a:lvl1pPr>
              <a:defRPr/>
            </a:lvl1pPr>
          </a:lstStyle>
          <a:p>
            <a:fld id="{8650BCFA-71B3-4584-BF70-1D754C7246F8}" type="datetime1">
              <a:rPr lang="en-US" smtClean="0">
                <a:solidFill>
                  <a:srgbClr val="000000"/>
                </a:solidFill>
              </a:rPr>
              <a:t>10/29/2023</a:t>
            </a:fld>
            <a:endParaRPr lang="en-US" dirty="0">
              <a:solidFill>
                <a:srgbClr val="000000"/>
              </a:solidFill>
            </a:endParaRPr>
          </a:p>
        </p:txBody>
      </p:sp>
      <p:sp>
        <p:nvSpPr>
          <p:cNvPr id="8" name="Plassholder for bunntekst 7"/>
          <p:cNvSpPr>
            <a:spLocks noGrp="1"/>
          </p:cNvSpPr>
          <p:nvPr>
            <p:ph type="ftr" sz="quarter" idx="11"/>
          </p:nvPr>
        </p:nvSpPr>
        <p:spPr/>
        <p:txBody>
          <a:bodyPr/>
          <a:lstStyle>
            <a:lvl1pPr>
              <a:defRPr/>
            </a:lvl1pPr>
          </a:lstStyle>
          <a:p>
            <a:r>
              <a:rPr lang="en-US"/>
              <a:t>30.10.2023</a:t>
            </a:r>
            <a:endParaRPr lang="en-US" dirty="0"/>
          </a:p>
        </p:txBody>
      </p:sp>
      <p:sp>
        <p:nvSpPr>
          <p:cNvPr id="9" name="Plassholder for lysbildenummer 8"/>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7397504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lvl1pPr>
              <a:defRPr/>
            </a:lvl1pPr>
          </a:lstStyle>
          <a:p>
            <a:fld id="{90459211-2654-4CE2-908C-5C5FAC447A30}" type="datetime1">
              <a:rPr lang="en-US" smtClean="0">
                <a:solidFill>
                  <a:srgbClr val="000000"/>
                </a:solidFill>
              </a:rPr>
              <a:t>10/29/2023</a:t>
            </a:fld>
            <a:endParaRPr lang="en-US" dirty="0">
              <a:solidFill>
                <a:srgbClr val="000000"/>
              </a:solidFill>
            </a:endParaRPr>
          </a:p>
        </p:txBody>
      </p:sp>
      <p:sp>
        <p:nvSpPr>
          <p:cNvPr id="4" name="Plassholder for bunntekst 3"/>
          <p:cNvSpPr>
            <a:spLocks noGrp="1"/>
          </p:cNvSpPr>
          <p:nvPr>
            <p:ph type="ftr" sz="quarter" idx="11"/>
          </p:nvPr>
        </p:nvSpPr>
        <p:spPr/>
        <p:txBody>
          <a:bodyPr/>
          <a:lstStyle>
            <a:lvl1pPr>
              <a:defRPr/>
            </a:lvl1pPr>
          </a:lstStyle>
          <a:p>
            <a:r>
              <a:rPr lang="en-US"/>
              <a:t>30.10.2023</a:t>
            </a:r>
            <a:endParaRPr lang="en-US" dirty="0"/>
          </a:p>
        </p:txBody>
      </p:sp>
      <p:sp>
        <p:nvSpPr>
          <p:cNvPr id="5" name="Plassholder for lysbildenummer 4"/>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3295197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lvl1pPr>
              <a:defRPr/>
            </a:lvl1pPr>
          </a:lstStyle>
          <a:p>
            <a:fld id="{E7E123B5-50E5-4F00-917B-311FD4AF5151}" type="datetime1">
              <a:rPr lang="en-US" smtClean="0">
                <a:solidFill>
                  <a:srgbClr val="000000"/>
                </a:solidFill>
              </a:rPr>
              <a:t>10/29/2023</a:t>
            </a:fld>
            <a:endParaRPr lang="en-US" dirty="0">
              <a:solidFill>
                <a:srgbClr val="000000"/>
              </a:solidFill>
            </a:endParaRPr>
          </a:p>
        </p:txBody>
      </p:sp>
      <p:sp>
        <p:nvSpPr>
          <p:cNvPr id="3" name="Plassholder for bunntekst 2"/>
          <p:cNvSpPr>
            <a:spLocks noGrp="1"/>
          </p:cNvSpPr>
          <p:nvPr>
            <p:ph type="ftr" sz="quarter" idx="11"/>
          </p:nvPr>
        </p:nvSpPr>
        <p:spPr/>
        <p:txBody>
          <a:bodyPr/>
          <a:lstStyle>
            <a:lvl1pPr>
              <a:defRPr/>
            </a:lvl1pPr>
          </a:lstStyle>
          <a:p>
            <a:r>
              <a:rPr lang="en-US"/>
              <a:t>30.10.2023</a:t>
            </a:r>
            <a:endParaRPr lang="en-US" dirty="0"/>
          </a:p>
        </p:txBody>
      </p:sp>
      <p:sp>
        <p:nvSpPr>
          <p:cNvPr id="4" name="Plassholder for lysbildenummer 3"/>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9689703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609601" y="273050"/>
            <a:ext cx="4011084" cy="1162050"/>
          </a:xfrm>
        </p:spPr>
        <p:txBody>
          <a:bodyPr anchor="b"/>
          <a:lstStyle>
            <a:lvl1pPr algn="l">
              <a:defRPr sz="2000" b="1"/>
            </a:lvl1pPr>
          </a:lstStyle>
          <a:p>
            <a:r>
              <a:rPr lang="nb-NO"/>
              <a:t>Klikk for å redigere tittelstil</a:t>
            </a:r>
          </a:p>
        </p:txBody>
      </p:sp>
      <p:sp>
        <p:nvSpPr>
          <p:cNvPr id="3" name="Plassholder for innhold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
        <p:nvSpPr>
          <p:cNvPr id="5" name="Plassholder for dato 4"/>
          <p:cNvSpPr>
            <a:spLocks noGrp="1"/>
          </p:cNvSpPr>
          <p:nvPr>
            <p:ph type="dt" sz="half" idx="10"/>
          </p:nvPr>
        </p:nvSpPr>
        <p:spPr/>
        <p:txBody>
          <a:bodyPr/>
          <a:lstStyle>
            <a:lvl1pPr>
              <a:defRPr/>
            </a:lvl1pPr>
          </a:lstStyle>
          <a:p>
            <a:fld id="{54EED59F-9422-47BF-96D0-5415EB430BA7}" type="datetime1">
              <a:rPr lang="en-US" smtClean="0">
                <a:solidFill>
                  <a:srgbClr val="000000"/>
                </a:solidFill>
              </a:rPr>
              <a:t>10/29/2023</a:t>
            </a:fld>
            <a:endParaRPr lang="en-US" dirty="0">
              <a:solidFill>
                <a:srgbClr val="000000"/>
              </a:solidFill>
            </a:endParaRPr>
          </a:p>
        </p:txBody>
      </p:sp>
      <p:sp>
        <p:nvSpPr>
          <p:cNvPr id="6" name="Plassholder for bunntekst 5"/>
          <p:cNvSpPr>
            <a:spLocks noGrp="1"/>
          </p:cNvSpPr>
          <p:nvPr>
            <p:ph type="ftr" sz="quarter" idx="11"/>
          </p:nvPr>
        </p:nvSpPr>
        <p:spPr/>
        <p:txBody>
          <a:bodyPr/>
          <a:lstStyle>
            <a:lvl1pPr>
              <a:defRPr/>
            </a:lvl1pPr>
          </a:lstStyle>
          <a:p>
            <a:r>
              <a:rPr lang="en-US"/>
              <a:t>30.10.2023</a:t>
            </a:r>
            <a:endParaRPr lang="en-US" dirty="0"/>
          </a:p>
        </p:txBody>
      </p:sp>
      <p:sp>
        <p:nvSpPr>
          <p:cNvPr id="7" name="Plassholder for lysbildenummer 6"/>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84865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lvl1pPr>
              <a:defRPr/>
            </a:lvl1pPr>
          </a:lstStyle>
          <a:p>
            <a:fld id="{A3427859-949D-41A8-B534-AC77E6CEA1DC}" type="datetime1">
              <a:rPr lang="en-US" smtClean="0">
                <a:solidFill>
                  <a:srgbClr val="000000"/>
                </a:solidFill>
              </a:rPr>
              <a:t>10/29/2023</a:t>
            </a:fld>
            <a:endParaRPr lang="en-US" dirty="0">
              <a:solidFill>
                <a:srgbClr val="000000"/>
              </a:solidFill>
            </a:endParaRPr>
          </a:p>
        </p:txBody>
      </p:sp>
      <p:sp>
        <p:nvSpPr>
          <p:cNvPr id="5" name="Plassholder for bunntekst 4"/>
          <p:cNvSpPr>
            <a:spLocks noGrp="1"/>
          </p:cNvSpPr>
          <p:nvPr>
            <p:ph type="ftr" sz="quarter" idx="11"/>
          </p:nvPr>
        </p:nvSpPr>
        <p:spPr/>
        <p:txBody>
          <a:bodyPr/>
          <a:lstStyle>
            <a:lvl1pPr>
              <a:defRPr/>
            </a:lvl1pPr>
          </a:lstStyle>
          <a:p>
            <a:r>
              <a:rPr lang="en-US"/>
              <a:t>30.10.2023</a:t>
            </a:r>
            <a:endParaRPr lang="en-US" dirty="0"/>
          </a:p>
        </p:txBody>
      </p:sp>
      <p:sp>
        <p:nvSpPr>
          <p:cNvPr id="6" name="Plassholder for lysbildenummer 5"/>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9376764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2389717" y="4800600"/>
            <a:ext cx="7315200" cy="566738"/>
          </a:xfrm>
        </p:spPr>
        <p:txBody>
          <a:bodyPr anchor="b"/>
          <a:lstStyle>
            <a:lvl1pPr algn="l">
              <a:defRPr sz="2000" b="1"/>
            </a:lvl1pPr>
          </a:lstStyle>
          <a:p>
            <a:r>
              <a:rPr lang="nb-NO"/>
              <a:t>Klikk for å redigere tittelstil</a:t>
            </a:r>
          </a:p>
        </p:txBody>
      </p:sp>
      <p:sp>
        <p:nvSpPr>
          <p:cNvPr id="3" name="Plassholder for bild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ikonet for å legge til et bilde</a:t>
            </a:r>
          </a:p>
        </p:txBody>
      </p:sp>
      <p:sp>
        <p:nvSpPr>
          <p:cNvPr id="4" name="Plassholder for teks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
        <p:nvSpPr>
          <p:cNvPr id="5" name="Plassholder for dato 4"/>
          <p:cNvSpPr>
            <a:spLocks noGrp="1"/>
          </p:cNvSpPr>
          <p:nvPr>
            <p:ph type="dt" sz="half" idx="10"/>
          </p:nvPr>
        </p:nvSpPr>
        <p:spPr/>
        <p:txBody>
          <a:bodyPr/>
          <a:lstStyle>
            <a:lvl1pPr>
              <a:defRPr/>
            </a:lvl1pPr>
          </a:lstStyle>
          <a:p>
            <a:fld id="{B8BDC6B3-8652-4BB3-BCC5-3567866A2897}" type="datetime1">
              <a:rPr lang="en-US" smtClean="0">
                <a:solidFill>
                  <a:srgbClr val="000000"/>
                </a:solidFill>
              </a:rPr>
              <a:t>10/29/2023</a:t>
            </a:fld>
            <a:endParaRPr lang="en-US" dirty="0">
              <a:solidFill>
                <a:srgbClr val="000000"/>
              </a:solidFill>
            </a:endParaRPr>
          </a:p>
        </p:txBody>
      </p:sp>
      <p:sp>
        <p:nvSpPr>
          <p:cNvPr id="6" name="Plassholder for bunntekst 5"/>
          <p:cNvSpPr>
            <a:spLocks noGrp="1"/>
          </p:cNvSpPr>
          <p:nvPr>
            <p:ph type="ftr" sz="quarter" idx="11"/>
          </p:nvPr>
        </p:nvSpPr>
        <p:spPr/>
        <p:txBody>
          <a:bodyPr/>
          <a:lstStyle>
            <a:lvl1pPr>
              <a:defRPr/>
            </a:lvl1pPr>
          </a:lstStyle>
          <a:p>
            <a:r>
              <a:rPr lang="en-US"/>
              <a:t>30.10.2023</a:t>
            </a:r>
            <a:endParaRPr lang="en-US" dirty="0"/>
          </a:p>
        </p:txBody>
      </p:sp>
      <p:sp>
        <p:nvSpPr>
          <p:cNvPr id="7" name="Plassholder for lysbildenummer 6"/>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486246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loddrett tekst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lvl1pPr>
              <a:defRPr/>
            </a:lvl1pPr>
          </a:lstStyle>
          <a:p>
            <a:fld id="{3CD843BD-9A3F-4BA7-B565-850F22C6154C}" type="datetime1">
              <a:rPr lang="en-US" smtClean="0">
                <a:solidFill>
                  <a:srgbClr val="000000"/>
                </a:solidFill>
              </a:rPr>
              <a:t>10/29/2023</a:t>
            </a:fld>
            <a:endParaRPr lang="en-US" dirty="0">
              <a:solidFill>
                <a:srgbClr val="000000"/>
              </a:solidFill>
            </a:endParaRPr>
          </a:p>
        </p:txBody>
      </p:sp>
      <p:sp>
        <p:nvSpPr>
          <p:cNvPr id="5" name="Plassholder for bunntekst 4"/>
          <p:cNvSpPr>
            <a:spLocks noGrp="1"/>
          </p:cNvSpPr>
          <p:nvPr>
            <p:ph type="ftr" sz="quarter" idx="11"/>
          </p:nvPr>
        </p:nvSpPr>
        <p:spPr/>
        <p:txBody>
          <a:bodyPr/>
          <a:lstStyle>
            <a:lvl1pPr>
              <a:defRPr/>
            </a:lvl1pPr>
          </a:lstStyle>
          <a:p>
            <a:r>
              <a:rPr lang="en-US"/>
              <a:t>30.10.2023</a:t>
            </a:r>
            <a:endParaRPr lang="en-US" dirty="0"/>
          </a:p>
        </p:txBody>
      </p:sp>
      <p:sp>
        <p:nvSpPr>
          <p:cNvPr id="6" name="Plassholder for lysbildenummer 5"/>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2622038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8854017" y="549276"/>
            <a:ext cx="2743200" cy="5394325"/>
          </a:xfrm>
        </p:spPr>
        <p:txBody>
          <a:bodyPr vert="eaVert"/>
          <a:lstStyle/>
          <a:p>
            <a:r>
              <a:rPr lang="nb-NO"/>
              <a:t>Klikk for å redigere tittelstil</a:t>
            </a:r>
          </a:p>
        </p:txBody>
      </p:sp>
      <p:sp>
        <p:nvSpPr>
          <p:cNvPr id="3" name="Plassholder for loddrett tekst 2"/>
          <p:cNvSpPr>
            <a:spLocks noGrp="1"/>
          </p:cNvSpPr>
          <p:nvPr>
            <p:ph type="body" orient="vert" idx="1"/>
          </p:nvPr>
        </p:nvSpPr>
        <p:spPr>
          <a:xfrm>
            <a:off x="624417" y="549276"/>
            <a:ext cx="8026400" cy="5394325"/>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lvl1pPr>
              <a:defRPr/>
            </a:lvl1pPr>
          </a:lstStyle>
          <a:p>
            <a:fld id="{CFE326B3-B142-45F5-BBC5-DAB471EC81B6}" type="datetime1">
              <a:rPr lang="en-US" smtClean="0">
                <a:solidFill>
                  <a:srgbClr val="000000"/>
                </a:solidFill>
              </a:rPr>
              <a:t>10/29/2023</a:t>
            </a:fld>
            <a:endParaRPr lang="en-US" dirty="0">
              <a:solidFill>
                <a:srgbClr val="000000"/>
              </a:solidFill>
            </a:endParaRPr>
          </a:p>
        </p:txBody>
      </p:sp>
      <p:sp>
        <p:nvSpPr>
          <p:cNvPr id="5" name="Plassholder for bunntekst 4"/>
          <p:cNvSpPr>
            <a:spLocks noGrp="1"/>
          </p:cNvSpPr>
          <p:nvPr>
            <p:ph type="ftr" sz="quarter" idx="11"/>
          </p:nvPr>
        </p:nvSpPr>
        <p:spPr/>
        <p:txBody>
          <a:bodyPr/>
          <a:lstStyle>
            <a:lvl1pPr>
              <a:defRPr/>
            </a:lvl1pPr>
          </a:lstStyle>
          <a:p>
            <a:r>
              <a:rPr lang="en-US"/>
              <a:t>30.10.2023</a:t>
            </a:r>
            <a:endParaRPr lang="en-US" dirty="0"/>
          </a:p>
        </p:txBody>
      </p:sp>
      <p:sp>
        <p:nvSpPr>
          <p:cNvPr id="6" name="Plassholder for lysbildenummer 5"/>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136068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963084" y="4406901"/>
            <a:ext cx="10363200" cy="1362075"/>
          </a:xfrm>
        </p:spPr>
        <p:txBody>
          <a:bodyPr/>
          <a:lstStyle>
            <a:lvl1pPr algn="l">
              <a:defRPr sz="4000" b="1" cap="all"/>
            </a:lvl1pPr>
          </a:lstStyle>
          <a:p>
            <a:r>
              <a:rPr lang="nb-NO"/>
              <a:t>Klikk for å redigere tittelstil</a:t>
            </a:r>
          </a:p>
        </p:txBody>
      </p:sp>
      <p:sp>
        <p:nvSpPr>
          <p:cNvPr id="3" name="Plassholder for tekst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a:t>Klikk for å redigere tekststiler i malen</a:t>
            </a:r>
          </a:p>
        </p:txBody>
      </p:sp>
      <p:sp>
        <p:nvSpPr>
          <p:cNvPr id="4" name="Plassholder for dato 3"/>
          <p:cNvSpPr>
            <a:spLocks noGrp="1"/>
          </p:cNvSpPr>
          <p:nvPr>
            <p:ph type="dt" sz="half" idx="10"/>
          </p:nvPr>
        </p:nvSpPr>
        <p:spPr/>
        <p:txBody>
          <a:bodyPr/>
          <a:lstStyle>
            <a:lvl1pPr>
              <a:defRPr/>
            </a:lvl1pPr>
          </a:lstStyle>
          <a:p>
            <a:fld id="{AD819779-FF57-479A-A6CC-9B49DFE18FC4}" type="datetime1">
              <a:rPr lang="en-US" smtClean="0">
                <a:solidFill>
                  <a:srgbClr val="000000"/>
                </a:solidFill>
              </a:rPr>
              <a:t>10/29/2023</a:t>
            </a:fld>
            <a:endParaRPr lang="en-US" dirty="0">
              <a:solidFill>
                <a:srgbClr val="000000"/>
              </a:solidFill>
            </a:endParaRPr>
          </a:p>
        </p:txBody>
      </p:sp>
      <p:sp>
        <p:nvSpPr>
          <p:cNvPr id="5" name="Plassholder for bunntekst 4"/>
          <p:cNvSpPr>
            <a:spLocks noGrp="1"/>
          </p:cNvSpPr>
          <p:nvPr>
            <p:ph type="ftr" sz="quarter" idx="11"/>
          </p:nvPr>
        </p:nvSpPr>
        <p:spPr/>
        <p:txBody>
          <a:bodyPr/>
          <a:lstStyle>
            <a:lvl1pPr>
              <a:defRPr/>
            </a:lvl1pPr>
          </a:lstStyle>
          <a:p>
            <a:r>
              <a:rPr lang="en-US"/>
              <a:t>30.10.2023</a:t>
            </a:r>
            <a:endParaRPr lang="en-US" dirty="0"/>
          </a:p>
        </p:txBody>
      </p:sp>
      <p:sp>
        <p:nvSpPr>
          <p:cNvPr id="6" name="Plassholder for lysbildenummer 5"/>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811818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sz="half" idx="1"/>
          </p:nvPr>
        </p:nvSpPr>
        <p:spPr>
          <a:xfrm>
            <a:off x="624417" y="1628776"/>
            <a:ext cx="5384800" cy="4314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p:cNvSpPr>
            <a:spLocks noGrp="1"/>
          </p:cNvSpPr>
          <p:nvPr>
            <p:ph sz="half" idx="2"/>
          </p:nvPr>
        </p:nvSpPr>
        <p:spPr>
          <a:xfrm>
            <a:off x="6212417" y="1628776"/>
            <a:ext cx="5384800" cy="4314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p:cNvSpPr>
            <a:spLocks noGrp="1"/>
          </p:cNvSpPr>
          <p:nvPr>
            <p:ph type="dt" sz="half" idx="10"/>
          </p:nvPr>
        </p:nvSpPr>
        <p:spPr/>
        <p:txBody>
          <a:bodyPr/>
          <a:lstStyle>
            <a:lvl1pPr>
              <a:defRPr/>
            </a:lvl1pPr>
          </a:lstStyle>
          <a:p>
            <a:fld id="{304061EB-0F07-4690-B77E-806F06E528E5}" type="datetime1">
              <a:rPr lang="en-US" smtClean="0">
                <a:solidFill>
                  <a:srgbClr val="000000"/>
                </a:solidFill>
              </a:rPr>
              <a:t>10/29/2023</a:t>
            </a:fld>
            <a:endParaRPr lang="en-US" dirty="0">
              <a:solidFill>
                <a:srgbClr val="000000"/>
              </a:solidFill>
            </a:endParaRPr>
          </a:p>
        </p:txBody>
      </p:sp>
      <p:sp>
        <p:nvSpPr>
          <p:cNvPr id="6" name="Plassholder for bunntekst 5"/>
          <p:cNvSpPr>
            <a:spLocks noGrp="1"/>
          </p:cNvSpPr>
          <p:nvPr>
            <p:ph type="ftr" sz="quarter" idx="11"/>
          </p:nvPr>
        </p:nvSpPr>
        <p:spPr/>
        <p:txBody>
          <a:bodyPr/>
          <a:lstStyle>
            <a:lvl1pPr>
              <a:defRPr/>
            </a:lvl1pPr>
          </a:lstStyle>
          <a:p>
            <a:r>
              <a:rPr lang="en-US"/>
              <a:t>30.10.2023</a:t>
            </a:r>
            <a:endParaRPr lang="en-US" dirty="0"/>
          </a:p>
        </p:txBody>
      </p:sp>
      <p:sp>
        <p:nvSpPr>
          <p:cNvPr id="7" name="Plassholder for lysbildenummer 6"/>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794512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609600" y="274638"/>
            <a:ext cx="10972800" cy="1143000"/>
          </a:xfrm>
        </p:spPr>
        <p:txBody>
          <a:bodyPr/>
          <a:lstStyle>
            <a:lvl1pPr>
              <a:defRPr/>
            </a:lvl1pPr>
          </a:lstStyle>
          <a:p>
            <a:r>
              <a:rPr lang="nb-NO"/>
              <a:t>Klikk for å redigere tittelstil</a:t>
            </a:r>
          </a:p>
        </p:txBody>
      </p:sp>
      <p:sp>
        <p:nvSpPr>
          <p:cNvPr id="3" name="Plassholder for teks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p:cNvSpPr>
            <a:spLocks noGrp="1"/>
          </p:cNvSpPr>
          <p:nvPr>
            <p:ph type="dt" sz="half" idx="10"/>
          </p:nvPr>
        </p:nvSpPr>
        <p:spPr/>
        <p:txBody>
          <a:bodyPr/>
          <a:lstStyle>
            <a:lvl1pPr>
              <a:defRPr/>
            </a:lvl1pPr>
          </a:lstStyle>
          <a:p>
            <a:fld id="{86AAD9D1-2E14-4E3B-8BD0-DF2FE80F2AB1}" type="datetime1">
              <a:rPr lang="en-US" smtClean="0">
                <a:solidFill>
                  <a:srgbClr val="000000"/>
                </a:solidFill>
              </a:rPr>
              <a:t>10/29/2023</a:t>
            </a:fld>
            <a:endParaRPr lang="en-US" dirty="0">
              <a:solidFill>
                <a:srgbClr val="000000"/>
              </a:solidFill>
            </a:endParaRPr>
          </a:p>
        </p:txBody>
      </p:sp>
      <p:sp>
        <p:nvSpPr>
          <p:cNvPr id="8" name="Plassholder for bunntekst 7"/>
          <p:cNvSpPr>
            <a:spLocks noGrp="1"/>
          </p:cNvSpPr>
          <p:nvPr>
            <p:ph type="ftr" sz="quarter" idx="11"/>
          </p:nvPr>
        </p:nvSpPr>
        <p:spPr/>
        <p:txBody>
          <a:bodyPr/>
          <a:lstStyle>
            <a:lvl1pPr>
              <a:defRPr/>
            </a:lvl1pPr>
          </a:lstStyle>
          <a:p>
            <a:r>
              <a:rPr lang="en-US"/>
              <a:t>30.10.2023</a:t>
            </a:r>
            <a:endParaRPr lang="en-US" dirty="0"/>
          </a:p>
        </p:txBody>
      </p:sp>
      <p:sp>
        <p:nvSpPr>
          <p:cNvPr id="9" name="Plassholder for lysbildenummer 8"/>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81189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lvl1pPr>
              <a:defRPr/>
            </a:lvl1pPr>
          </a:lstStyle>
          <a:p>
            <a:fld id="{673E0971-BCE5-4D2E-829E-AC5F22E90FE1}" type="datetime1">
              <a:rPr lang="en-US" smtClean="0">
                <a:solidFill>
                  <a:srgbClr val="000000"/>
                </a:solidFill>
              </a:rPr>
              <a:t>10/29/2023</a:t>
            </a:fld>
            <a:endParaRPr lang="en-US" dirty="0">
              <a:solidFill>
                <a:srgbClr val="000000"/>
              </a:solidFill>
            </a:endParaRPr>
          </a:p>
        </p:txBody>
      </p:sp>
      <p:sp>
        <p:nvSpPr>
          <p:cNvPr id="4" name="Plassholder for bunntekst 3"/>
          <p:cNvSpPr>
            <a:spLocks noGrp="1"/>
          </p:cNvSpPr>
          <p:nvPr>
            <p:ph type="ftr" sz="quarter" idx="11"/>
          </p:nvPr>
        </p:nvSpPr>
        <p:spPr/>
        <p:txBody>
          <a:bodyPr/>
          <a:lstStyle>
            <a:lvl1pPr>
              <a:defRPr/>
            </a:lvl1pPr>
          </a:lstStyle>
          <a:p>
            <a:r>
              <a:rPr lang="en-US"/>
              <a:t>30.10.2023</a:t>
            </a:r>
            <a:endParaRPr lang="en-US" dirty="0"/>
          </a:p>
        </p:txBody>
      </p:sp>
      <p:sp>
        <p:nvSpPr>
          <p:cNvPr id="5" name="Plassholder for lysbildenummer 4"/>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977609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lvl1pPr>
              <a:defRPr/>
            </a:lvl1pPr>
          </a:lstStyle>
          <a:p>
            <a:fld id="{86995DF0-274A-4DF7-ABF2-7FBCC45AB2E5}" type="datetime1">
              <a:rPr lang="en-US" smtClean="0">
                <a:solidFill>
                  <a:srgbClr val="000000"/>
                </a:solidFill>
              </a:rPr>
              <a:t>10/29/2023</a:t>
            </a:fld>
            <a:endParaRPr lang="en-US" dirty="0">
              <a:solidFill>
                <a:srgbClr val="000000"/>
              </a:solidFill>
            </a:endParaRPr>
          </a:p>
        </p:txBody>
      </p:sp>
      <p:sp>
        <p:nvSpPr>
          <p:cNvPr id="3" name="Plassholder for bunntekst 2"/>
          <p:cNvSpPr>
            <a:spLocks noGrp="1"/>
          </p:cNvSpPr>
          <p:nvPr>
            <p:ph type="ftr" sz="quarter" idx="11"/>
          </p:nvPr>
        </p:nvSpPr>
        <p:spPr/>
        <p:txBody>
          <a:bodyPr/>
          <a:lstStyle>
            <a:lvl1pPr>
              <a:defRPr/>
            </a:lvl1pPr>
          </a:lstStyle>
          <a:p>
            <a:r>
              <a:rPr lang="en-US"/>
              <a:t>30.10.2023</a:t>
            </a:r>
            <a:endParaRPr lang="en-US" dirty="0"/>
          </a:p>
        </p:txBody>
      </p:sp>
      <p:sp>
        <p:nvSpPr>
          <p:cNvPr id="4" name="Plassholder for lysbildenummer 3"/>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060633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609601" y="273050"/>
            <a:ext cx="4011084" cy="1162050"/>
          </a:xfrm>
        </p:spPr>
        <p:txBody>
          <a:bodyPr anchor="b"/>
          <a:lstStyle>
            <a:lvl1pPr algn="l">
              <a:defRPr sz="2000" b="1"/>
            </a:lvl1pPr>
          </a:lstStyle>
          <a:p>
            <a:r>
              <a:rPr lang="nb-NO"/>
              <a:t>Klikk for å redigere tittelstil</a:t>
            </a:r>
          </a:p>
        </p:txBody>
      </p:sp>
      <p:sp>
        <p:nvSpPr>
          <p:cNvPr id="3" name="Plassholder for innhold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
        <p:nvSpPr>
          <p:cNvPr id="5" name="Plassholder for dato 4"/>
          <p:cNvSpPr>
            <a:spLocks noGrp="1"/>
          </p:cNvSpPr>
          <p:nvPr>
            <p:ph type="dt" sz="half" idx="10"/>
          </p:nvPr>
        </p:nvSpPr>
        <p:spPr/>
        <p:txBody>
          <a:bodyPr/>
          <a:lstStyle>
            <a:lvl1pPr>
              <a:defRPr/>
            </a:lvl1pPr>
          </a:lstStyle>
          <a:p>
            <a:fld id="{91C80D2A-10A6-4C3F-8D5B-3F91B511D56D}" type="datetime1">
              <a:rPr lang="en-US" smtClean="0">
                <a:solidFill>
                  <a:srgbClr val="000000"/>
                </a:solidFill>
              </a:rPr>
              <a:t>10/29/2023</a:t>
            </a:fld>
            <a:endParaRPr lang="en-US" dirty="0">
              <a:solidFill>
                <a:srgbClr val="000000"/>
              </a:solidFill>
            </a:endParaRPr>
          </a:p>
        </p:txBody>
      </p:sp>
      <p:sp>
        <p:nvSpPr>
          <p:cNvPr id="6" name="Plassholder for bunntekst 5"/>
          <p:cNvSpPr>
            <a:spLocks noGrp="1"/>
          </p:cNvSpPr>
          <p:nvPr>
            <p:ph type="ftr" sz="quarter" idx="11"/>
          </p:nvPr>
        </p:nvSpPr>
        <p:spPr/>
        <p:txBody>
          <a:bodyPr/>
          <a:lstStyle>
            <a:lvl1pPr>
              <a:defRPr/>
            </a:lvl1pPr>
          </a:lstStyle>
          <a:p>
            <a:r>
              <a:rPr lang="en-US"/>
              <a:t>30.10.2023</a:t>
            </a:r>
            <a:endParaRPr lang="en-US" dirty="0"/>
          </a:p>
        </p:txBody>
      </p:sp>
      <p:sp>
        <p:nvSpPr>
          <p:cNvPr id="7" name="Plassholder for lysbildenummer 6"/>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481018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2389717" y="4800600"/>
            <a:ext cx="7315200" cy="566738"/>
          </a:xfrm>
        </p:spPr>
        <p:txBody>
          <a:bodyPr anchor="b"/>
          <a:lstStyle>
            <a:lvl1pPr algn="l">
              <a:defRPr sz="2000" b="1"/>
            </a:lvl1pPr>
          </a:lstStyle>
          <a:p>
            <a:r>
              <a:rPr lang="nb-NO"/>
              <a:t>Klikk for å redigere tittelstil</a:t>
            </a:r>
          </a:p>
        </p:txBody>
      </p:sp>
      <p:sp>
        <p:nvSpPr>
          <p:cNvPr id="3" name="Plassholder for bild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ikonet for å legge til et bilde</a:t>
            </a:r>
          </a:p>
        </p:txBody>
      </p:sp>
      <p:sp>
        <p:nvSpPr>
          <p:cNvPr id="4" name="Plassholder for teks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
        <p:nvSpPr>
          <p:cNvPr id="5" name="Plassholder for dato 4"/>
          <p:cNvSpPr>
            <a:spLocks noGrp="1"/>
          </p:cNvSpPr>
          <p:nvPr>
            <p:ph type="dt" sz="half" idx="10"/>
          </p:nvPr>
        </p:nvSpPr>
        <p:spPr/>
        <p:txBody>
          <a:bodyPr/>
          <a:lstStyle>
            <a:lvl1pPr>
              <a:defRPr/>
            </a:lvl1pPr>
          </a:lstStyle>
          <a:p>
            <a:fld id="{3ED56EBC-3848-40FB-BFC7-79A5D78AF4D5}" type="datetime1">
              <a:rPr lang="en-US" smtClean="0">
                <a:solidFill>
                  <a:srgbClr val="000000"/>
                </a:solidFill>
              </a:rPr>
              <a:t>10/29/2023</a:t>
            </a:fld>
            <a:endParaRPr lang="en-US" dirty="0">
              <a:solidFill>
                <a:srgbClr val="000000"/>
              </a:solidFill>
            </a:endParaRPr>
          </a:p>
        </p:txBody>
      </p:sp>
      <p:sp>
        <p:nvSpPr>
          <p:cNvPr id="6" name="Plassholder for bunntekst 5"/>
          <p:cNvSpPr>
            <a:spLocks noGrp="1"/>
          </p:cNvSpPr>
          <p:nvPr>
            <p:ph type="ftr" sz="quarter" idx="11"/>
          </p:nvPr>
        </p:nvSpPr>
        <p:spPr/>
        <p:txBody>
          <a:bodyPr/>
          <a:lstStyle>
            <a:lvl1pPr>
              <a:defRPr/>
            </a:lvl1pPr>
          </a:lstStyle>
          <a:p>
            <a:r>
              <a:rPr lang="en-US"/>
              <a:t>30.10.2023</a:t>
            </a:r>
            <a:endParaRPr lang="en-US" dirty="0"/>
          </a:p>
        </p:txBody>
      </p:sp>
      <p:sp>
        <p:nvSpPr>
          <p:cNvPr id="7" name="Plassholder for lysbildenummer 6"/>
          <p:cNvSpPr>
            <a:spLocks noGrp="1"/>
          </p:cNvSpPr>
          <p:nvPr>
            <p:ph type="sldNum" sz="quarter" idx="12"/>
          </p:nvPr>
        </p:nvSpPr>
        <p:spPr/>
        <p:txBody>
          <a:bodyPr/>
          <a:lstStyle>
            <a:lvl1pPr>
              <a:defRPr/>
            </a:lvl1pPr>
          </a:lstStyle>
          <a:p>
            <a:fld id="{D57F1E4F-1CFF-5643-939E-217C01CDF565}"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891189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bwMode="auto">
          <a:xfrm>
            <a:off x="624417" y="549275"/>
            <a:ext cx="10972800" cy="99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b-NO" altLang="en-US"/>
              <a:t>Klikk for å redigere tittelstil</a:t>
            </a:r>
          </a:p>
        </p:txBody>
      </p:sp>
      <p:sp>
        <p:nvSpPr>
          <p:cNvPr id="28675" name="Rectangle 3"/>
          <p:cNvSpPr>
            <a:spLocks noGrp="1" noChangeArrowheads="1"/>
          </p:cNvSpPr>
          <p:nvPr>
            <p:ph type="body" idx="1"/>
          </p:nvPr>
        </p:nvSpPr>
        <p:spPr bwMode="auto">
          <a:xfrm>
            <a:off x="624417" y="1628776"/>
            <a:ext cx="10972800" cy="4314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b-NO" altLang="en-US"/>
              <a:t>Klikk for å redigere tekststiler i malen</a:t>
            </a:r>
          </a:p>
          <a:p>
            <a:pPr lvl="1"/>
            <a:r>
              <a:rPr lang="nb-NO" altLang="en-US"/>
              <a:t>Andre nivå</a:t>
            </a:r>
          </a:p>
          <a:p>
            <a:pPr lvl="2"/>
            <a:r>
              <a:rPr lang="nb-NO" altLang="en-US"/>
              <a:t>Tredje nivå</a:t>
            </a:r>
          </a:p>
          <a:p>
            <a:pPr lvl="3"/>
            <a:r>
              <a:rPr lang="nb-NO" altLang="en-US"/>
              <a:t>Fjerde nivå</a:t>
            </a:r>
          </a:p>
          <a:p>
            <a:pPr lvl="4"/>
            <a:r>
              <a:rPr lang="nb-NO" altLang="en-US"/>
              <a:t>Femte nivå</a:t>
            </a:r>
          </a:p>
        </p:txBody>
      </p:sp>
      <p:sp>
        <p:nvSpPr>
          <p:cNvPr id="28676" name="Rectangle 4"/>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pPr defTabSz="457200"/>
            <a:fld id="{B4D7E8F3-B976-47D9-B9B4-81B8AB3E6603}" type="datetime1">
              <a:rPr lang="en-US" smtClean="0">
                <a:solidFill>
                  <a:srgbClr val="000000"/>
                </a:solidFill>
              </a:rPr>
              <a:t>10/29/2023</a:t>
            </a:fld>
            <a:endParaRPr lang="en-US" dirty="0">
              <a:solidFill>
                <a:srgbClr val="000000"/>
              </a:solidFill>
            </a:endParaRPr>
          </a:p>
        </p:txBody>
      </p:sp>
      <p:sp>
        <p:nvSpPr>
          <p:cNvPr id="28677"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b="1">
                <a:solidFill>
                  <a:srgbClr val="0A0A70"/>
                </a:solidFill>
                <a:latin typeface="+mj-lt"/>
              </a:defRPr>
            </a:lvl1pPr>
          </a:lstStyle>
          <a:p>
            <a:pPr defTabSz="457200"/>
            <a:r>
              <a:rPr lang="en-US"/>
              <a:t>30.10.2023</a:t>
            </a:r>
            <a:endParaRPr lang="en-US" dirty="0"/>
          </a:p>
        </p:txBody>
      </p:sp>
      <p:sp>
        <p:nvSpPr>
          <p:cNvPr id="28678" name="Rectangle 6"/>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pPr defTabSz="457200"/>
            <a:fld id="{D57F1E4F-1CFF-5643-939E-217C01CDF565}" type="slidenum">
              <a:rPr lang="en-US" smtClean="0">
                <a:solidFill>
                  <a:srgbClr val="000000"/>
                </a:solidFill>
              </a:rPr>
              <a:pPr defTabSz="457200"/>
              <a:t>‹#›</a:t>
            </a:fld>
            <a:endParaRPr lang="en-US" dirty="0">
              <a:solidFill>
                <a:srgbClr val="000000"/>
              </a:solidFill>
            </a:endParaRPr>
          </a:p>
        </p:txBody>
      </p:sp>
      <p:sp>
        <p:nvSpPr>
          <p:cNvPr id="28679" name="Freeform 7"/>
          <p:cNvSpPr>
            <a:spLocks noChangeArrowheads="1"/>
          </p:cNvSpPr>
          <p:nvPr/>
        </p:nvSpPr>
        <p:spPr bwMode="auto">
          <a:xfrm>
            <a:off x="527051" y="476250"/>
            <a:ext cx="109728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8575" cap="flat" cmpd="sng">
            <a:solidFill>
              <a:schemeClr val="accent1"/>
            </a:solidFill>
            <a:prstDash val="solid"/>
            <a:miter lim="800000"/>
            <a:headEnd/>
            <a:tailEnd/>
          </a:ln>
        </p:spPr>
        <p:txBody>
          <a:bodyPr/>
          <a:lstStyle/>
          <a:p>
            <a:pPr defTabSz="457200"/>
            <a:endParaRPr lang="nb-NO">
              <a:solidFill>
                <a:srgbClr val="000000"/>
              </a:solidFill>
            </a:endParaRPr>
          </a:p>
        </p:txBody>
      </p:sp>
      <p:sp>
        <p:nvSpPr>
          <p:cNvPr id="28680" name="Line 8"/>
          <p:cNvSpPr>
            <a:spLocks noChangeShapeType="1"/>
          </p:cNvSpPr>
          <p:nvPr/>
        </p:nvSpPr>
        <p:spPr bwMode="auto">
          <a:xfrm>
            <a:off x="609600" y="6172200"/>
            <a:ext cx="10972800" cy="0"/>
          </a:xfrm>
          <a:prstGeom prst="line">
            <a:avLst/>
          </a:prstGeom>
          <a:noFill/>
          <a:ln w="28575">
            <a:solidFill>
              <a:schemeClr val="accent1"/>
            </a:solidFill>
            <a:round/>
            <a:headEnd/>
            <a:tailEnd/>
          </a:ln>
          <a:effectLst/>
        </p:spPr>
        <p:txBody>
          <a:bodyPr/>
          <a:lstStyle/>
          <a:p>
            <a:pPr defTabSz="457200"/>
            <a:endParaRPr lang="nb-NO">
              <a:solidFill>
                <a:srgbClr val="000000"/>
              </a:solidFill>
            </a:endParaRPr>
          </a:p>
        </p:txBody>
      </p:sp>
      <p:pic>
        <p:nvPicPr>
          <p:cNvPr id="28681" name="Picture 9" descr="sor-varanger-v"/>
          <p:cNvPicPr>
            <a:picLocks noChangeAspect="1" noChangeArrowheads="1"/>
          </p:cNvPicPr>
          <p:nvPr/>
        </p:nvPicPr>
        <p:blipFill>
          <a:blip r:embed="rId13" cstate="print"/>
          <a:srcRect/>
          <a:stretch>
            <a:fillRect/>
          </a:stretch>
        </p:blipFill>
        <p:spPr bwMode="auto">
          <a:xfrm>
            <a:off x="912284" y="5876925"/>
            <a:ext cx="558800" cy="503238"/>
          </a:xfrm>
          <a:prstGeom prst="rect">
            <a:avLst/>
          </a:prstGeom>
          <a:noFill/>
          <a:ln w="9525">
            <a:noFill/>
            <a:miter lim="800000"/>
            <a:headEnd/>
            <a:tailEnd/>
          </a:ln>
        </p:spPr>
      </p:pic>
    </p:spTree>
    <p:extLst>
      <p:ext uri="{BB962C8B-B14F-4D97-AF65-F5344CB8AC3E}">
        <p14:creationId xmlns:p14="http://schemas.microsoft.com/office/powerpoint/2010/main" val="14375414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fontAlgn="base" hangingPunct="1">
        <a:spcBef>
          <a:spcPct val="0"/>
        </a:spcBef>
        <a:spcAft>
          <a:spcPct val="0"/>
        </a:spcAft>
        <a:defRPr sz="4200" b="1">
          <a:solidFill>
            <a:srgbClr val="0A0A70"/>
          </a:solidFill>
          <a:latin typeface="+mj-lt"/>
          <a:ea typeface="+mj-ea"/>
          <a:cs typeface="+mj-cs"/>
        </a:defRPr>
      </a:lvl1pPr>
      <a:lvl2pPr algn="l" rtl="0" eaLnBrk="1" fontAlgn="base" hangingPunct="1">
        <a:spcBef>
          <a:spcPct val="0"/>
        </a:spcBef>
        <a:spcAft>
          <a:spcPct val="0"/>
        </a:spcAft>
        <a:defRPr sz="4200" b="1">
          <a:solidFill>
            <a:srgbClr val="0A0A70"/>
          </a:solidFill>
          <a:latin typeface="Garamond" pitchFamily="18" charset="0"/>
        </a:defRPr>
      </a:lvl2pPr>
      <a:lvl3pPr algn="l" rtl="0" eaLnBrk="1" fontAlgn="base" hangingPunct="1">
        <a:spcBef>
          <a:spcPct val="0"/>
        </a:spcBef>
        <a:spcAft>
          <a:spcPct val="0"/>
        </a:spcAft>
        <a:defRPr sz="4200" b="1">
          <a:solidFill>
            <a:srgbClr val="0A0A70"/>
          </a:solidFill>
          <a:latin typeface="Garamond" pitchFamily="18" charset="0"/>
        </a:defRPr>
      </a:lvl3pPr>
      <a:lvl4pPr algn="l" rtl="0" eaLnBrk="1" fontAlgn="base" hangingPunct="1">
        <a:spcBef>
          <a:spcPct val="0"/>
        </a:spcBef>
        <a:spcAft>
          <a:spcPct val="0"/>
        </a:spcAft>
        <a:defRPr sz="4200" b="1">
          <a:solidFill>
            <a:srgbClr val="0A0A70"/>
          </a:solidFill>
          <a:latin typeface="Garamond" pitchFamily="18" charset="0"/>
        </a:defRPr>
      </a:lvl4pPr>
      <a:lvl5pPr algn="l" rtl="0" eaLnBrk="1" fontAlgn="base" hangingPunct="1">
        <a:spcBef>
          <a:spcPct val="0"/>
        </a:spcBef>
        <a:spcAft>
          <a:spcPct val="0"/>
        </a:spcAft>
        <a:defRPr sz="4200" b="1">
          <a:solidFill>
            <a:srgbClr val="0A0A70"/>
          </a:solidFill>
          <a:latin typeface="Garamond" pitchFamily="18" charset="0"/>
        </a:defRPr>
      </a:lvl5pPr>
      <a:lvl6pPr marL="457200" algn="l" rtl="0" eaLnBrk="1" fontAlgn="base" hangingPunct="1">
        <a:spcBef>
          <a:spcPct val="0"/>
        </a:spcBef>
        <a:spcAft>
          <a:spcPct val="0"/>
        </a:spcAft>
        <a:defRPr sz="4200" b="1">
          <a:solidFill>
            <a:srgbClr val="0A0A70"/>
          </a:solidFill>
          <a:latin typeface="Garamond" pitchFamily="18" charset="0"/>
        </a:defRPr>
      </a:lvl6pPr>
      <a:lvl7pPr marL="914400" algn="l" rtl="0" eaLnBrk="1" fontAlgn="base" hangingPunct="1">
        <a:spcBef>
          <a:spcPct val="0"/>
        </a:spcBef>
        <a:spcAft>
          <a:spcPct val="0"/>
        </a:spcAft>
        <a:defRPr sz="4200" b="1">
          <a:solidFill>
            <a:srgbClr val="0A0A70"/>
          </a:solidFill>
          <a:latin typeface="Garamond" pitchFamily="18" charset="0"/>
        </a:defRPr>
      </a:lvl7pPr>
      <a:lvl8pPr marL="1371600" algn="l" rtl="0" eaLnBrk="1" fontAlgn="base" hangingPunct="1">
        <a:spcBef>
          <a:spcPct val="0"/>
        </a:spcBef>
        <a:spcAft>
          <a:spcPct val="0"/>
        </a:spcAft>
        <a:defRPr sz="4200" b="1">
          <a:solidFill>
            <a:srgbClr val="0A0A70"/>
          </a:solidFill>
          <a:latin typeface="Garamond" pitchFamily="18" charset="0"/>
        </a:defRPr>
      </a:lvl8pPr>
      <a:lvl9pPr marL="1828800" algn="l" rtl="0" eaLnBrk="1" fontAlgn="base" hangingPunct="1">
        <a:spcBef>
          <a:spcPct val="0"/>
        </a:spcBef>
        <a:spcAft>
          <a:spcPct val="0"/>
        </a:spcAft>
        <a:defRPr sz="4200" b="1">
          <a:solidFill>
            <a:srgbClr val="0A0A70"/>
          </a:solidFill>
          <a:latin typeface="Garamond" pitchFamily="18" charset="0"/>
        </a:defRPr>
      </a:lvl9pPr>
    </p:titleStyle>
    <p:bodyStyle>
      <a:lvl1pPr marL="342900" indent="-342900" algn="l" rtl="0" eaLnBrk="1" fontAlgn="base" hangingPunct="1">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1" fontAlgn="base" hangingPunct="1">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1" fontAlgn="base" hangingPunct="1">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1" fontAlgn="base" hangingPunct="1">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bwMode="auto">
          <a:xfrm>
            <a:off x="624417" y="549275"/>
            <a:ext cx="10972800" cy="99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b-NO" altLang="en-US"/>
              <a:t>Klikk for å redigere tittelstil</a:t>
            </a:r>
          </a:p>
        </p:txBody>
      </p:sp>
      <p:sp>
        <p:nvSpPr>
          <p:cNvPr id="28675" name="Rectangle 3"/>
          <p:cNvSpPr>
            <a:spLocks noGrp="1" noChangeArrowheads="1"/>
          </p:cNvSpPr>
          <p:nvPr>
            <p:ph type="body" idx="1"/>
          </p:nvPr>
        </p:nvSpPr>
        <p:spPr bwMode="auto">
          <a:xfrm>
            <a:off x="624417" y="1628776"/>
            <a:ext cx="10972800" cy="4314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b-NO" altLang="en-US"/>
              <a:t>Klikk for å redigere tekststiler i malen</a:t>
            </a:r>
          </a:p>
          <a:p>
            <a:pPr lvl="1"/>
            <a:r>
              <a:rPr lang="nb-NO" altLang="en-US"/>
              <a:t>Andre nivå</a:t>
            </a:r>
          </a:p>
          <a:p>
            <a:pPr lvl="2"/>
            <a:r>
              <a:rPr lang="nb-NO" altLang="en-US"/>
              <a:t>Tredje nivå</a:t>
            </a:r>
          </a:p>
          <a:p>
            <a:pPr lvl="3"/>
            <a:r>
              <a:rPr lang="nb-NO" altLang="en-US"/>
              <a:t>Fjerde nivå</a:t>
            </a:r>
          </a:p>
          <a:p>
            <a:pPr lvl="4"/>
            <a:r>
              <a:rPr lang="nb-NO" altLang="en-US"/>
              <a:t>Femte nivå</a:t>
            </a:r>
          </a:p>
        </p:txBody>
      </p:sp>
      <p:sp>
        <p:nvSpPr>
          <p:cNvPr id="28676" name="Rectangle 4"/>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pPr defTabSz="457200"/>
            <a:fld id="{FC232B2D-FFCA-4671-ACD1-2FB6ADA58332}" type="datetime1">
              <a:rPr lang="en-US" smtClean="0">
                <a:solidFill>
                  <a:srgbClr val="000000"/>
                </a:solidFill>
              </a:rPr>
              <a:t>10/29/2023</a:t>
            </a:fld>
            <a:endParaRPr lang="en-US" dirty="0">
              <a:solidFill>
                <a:srgbClr val="000000"/>
              </a:solidFill>
            </a:endParaRPr>
          </a:p>
        </p:txBody>
      </p:sp>
      <p:sp>
        <p:nvSpPr>
          <p:cNvPr id="28677"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b="1">
                <a:solidFill>
                  <a:srgbClr val="0A0A70"/>
                </a:solidFill>
                <a:latin typeface="+mj-lt"/>
              </a:defRPr>
            </a:lvl1pPr>
          </a:lstStyle>
          <a:p>
            <a:pPr defTabSz="457200"/>
            <a:r>
              <a:rPr lang="en-US"/>
              <a:t>30.10.2023</a:t>
            </a:r>
            <a:endParaRPr lang="en-US" dirty="0"/>
          </a:p>
        </p:txBody>
      </p:sp>
      <p:sp>
        <p:nvSpPr>
          <p:cNvPr id="28678" name="Rectangle 6"/>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pPr defTabSz="457200"/>
            <a:fld id="{D57F1E4F-1CFF-5643-939E-217C01CDF565}" type="slidenum">
              <a:rPr lang="en-US" smtClean="0">
                <a:solidFill>
                  <a:srgbClr val="000000"/>
                </a:solidFill>
              </a:rPr>
              <a:pPr defTabSz="457200"/>
              <a:t>‹#›</a:t>
            </a:fld>
            <a:endParaRPr lang="en-US" dirty="0">
              <a:solidFill>
                <a:srgbClr val="000000"/>
              </a:solidFill>
            </a:endParaRPr>
          </a:p>
        </p:txBody>
      </p:sp>
      <p:sp>
        <p:nvSpPr>
          <p:cNvPr id="28679" name="Freeform 7"/>
          <p:cNvSpPr>
            <a:spLocks noChangeArrowheads="1"/>
          </p:cNvSpPr>
          <p:nvPr/>
        </p:nvSpPr>
        <p:spPr bwMode="auto">
          <a:xfrm>
            <a:off x="527051" y="476250"/>
            <a:ext cx="109728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8575" cap="flat" cmpd="sng">
            <a:solidFill>
              <a:schemeClr val="accent1"/>
            </a:solidFill>
            <a:prstDash val="solid"/>
            <a:miter lim="800000"/>
            <a:headEnd/>
            <a:tailEnd/>
          </a:ln>
        </p:spPr>
        <p:txBody>
          <a:bodyPr/>
          <a:lstStyle/>
          <a:p>
            <a:pPr defTabSz="457200"/>
            <a:endParaRPr lang="nb-NO">
              <a:solidFill>
                <a:srgbClr val="000000"/>
              </a:solidFill>
            </a:endParaRPr>
          </a:p>
        </p:txBody>
      </p:sp>
      <p:sp>
        <p:nvSpPr>
          <p:cNvPr id="28680" name="Line 8"/>
          <p:cNvSpPr>
            <a:spLocks noChangeShapeType="1"/>
          </p:cNvSpPr>
          <p:nvPr/>
        </p:nvSpPr>
        <p:spPr bwMode="auto">
          <a:xfrm>
            <a:off x="609600" y="6172200"/>
            <a:ext cx="10972800" cy="0"/>
          </a:xfrm>
          <a:prstGeom prst="line">
            <a:avLst/>
          </a:prstGeom>
          <a:noFill/>
          <a:ln w="28575">
            <a:solidFill>
              <a:schemeClr val="accent1"/>
            </a:solidFill>
            <a:round/>
            <a:headEnd/>
            <a:tailEnd/>
          </a:ln>
          <a:effectLst/>
        </p:spPr>
        <p:txBody>
          <a:bodyPr/>
          <a:lstStyle/>
          <a:p>
            <a:pPr defTabSz="457200"/>
            <a:endParaRPr lang="nb-NO">
              <a:solidFill>
                <a:srgbClr val="000000"/>
              </a:solidFill>
            </a:endParaRPr>
          </a:p>
        </p:txBody>
      </p:sp>
      <p:pic>
        <p:nvPicPr>
          <p:cNvPr id="28681" name="Picture 9" descr="sor-varanger-v"/>
          <p:cNvPicPr>
            <a:picLocks noChangeAspect="1" noChangeArrowheads="1"/>
          </p:cNvPicPr>
          <p:nvPr/>
        </p:nvPicPr>
        <p:blipFill>
          <a:blip r:embed="rId13" cstate="print"/>
          <a:srcRect/>
          <a:stretch>
            <a:fillRect/>
          </a:stretch>
        </p:blipFill>
        <p:spPr bwMode="auto">
          <a:xfrm>
            <a:off x="912284" y="5876925"/>
            <a:ext cx="558800" cy="503238"/>
          </a:xfrm>
          <a:prstGeom prst="rect">
            <a:avLst/>
          </a:prstGeom>
          <a:noFill/>
          <a:ln w="9525">
            <a:noFill/>
            <a:miter lim="800000"/>
            <a:headEnd/>
            <a:tailEnd/>
          </a:ln>
        </p:spPr>
      </p:pic>
    </p:spTree>
    <p:extLst>
      <p:ext uri="{BB962C8B-B14F-4D97-AF65-F5344CB8AC3E}">
        <p14:creationId xmlns:p14="http://schemas.microsoft.com/office/powerpoint/2010/main" val="50160406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fontAlgn="base" hangingPunct="1">
        <a:spcBef>
          <a:spcPct val="0"/>
        </a:spcBef>
        <a:spcAft>
          <a:spcPct val="0"/>
        </a:spcAft>
        <a:defRPr sz="4200" b="1">
          <a:solidFill>
            <a:srgbClr val="0A0A70"/>
          </a:solidFill>
          <a:latin typeface="+mj-lt"/>
          <a:ea typeface="+mj-ea"/>
          <a:cs typeface="+mj-cs"/>
        </a:defRPr>
      </a:lvl1pPr>
      <a:lvl2pPr algn="l" rtl="0" eaLnBrk="1" fontAlgn="base" hangingPunct="1">
        <a:spcBef>
          <a:spcPct val="0"/>
        </a:spcBef>
        <a:spcAft>
          <a:spcPct val="0"/>
        </a:spcAft>
        <a:defRPr sz="4200" b="1">
          <a:solidFill>
            <a:srgbClr val="0A0A70"/>
          </a:solidFill>
          <a:latin typeface="Garamond" pitchFamily="18" charset="0"/>
        </a:defRPr>
      </a:lvl2pPr>
      <a:lvl3pPr algn="l" rtl="0" eaLnBrk="1" fontAlgn="base" hangingPunct="1">
        <a:spcBef>
          <a:spcPct val="0"/>
        </a:spcBef>
        <a:spcAft>
          <a:spcPct val="0"/>
        </a:spcAft>
        <a:defRPr sz="4200" b="1">
          <a:solidFill>
            <a:srgbClr val="0A0A70"/>
          </a:solidFill>
          <a:latin typeface="Garamond" pitchFamily="18" charset="0"/>
        </a:defRPr>
      </a:lvl3pPr>
      <a:lvl4pPr algn="l" rtl="0" eaLnBrk="1" fontAlgn="base" hangingPunct="1">
        <a:spcBef>
          <a:spcPct val="0"/>
        </a:spcBef>
        <a:spcAft>
          <a:spcPct val="0"/>
        </a:spcAft>
        <a:defRPr sz="4200" b="1">
          <a:solidFill>
            <a:srgbClr val="0A0A70"/>
          </a:solidFill>
          <a:latin typeface="Garamond" pitchFamily="18" charset="0"/>
        </a:defRPr>
      </a:lvl4pPr>
      <a:lvl5pPr algn="l" rtl="0" eaLnBrk="1" fontAlgn="base" hangingPunct="1">
        <a:spcBef>
          <a:spcPct val="0"/>
        </a:spcBef>
        <a:spcAft>
          <a:spcPct val="0"/>
        </a:spcAft>
        <a:defRPr sz="4200" b="1">
          <a:solidFill>
            <a:srgbClr val="0A0A70"/>
          </a:solidFill>
          <a:latin typeface="Garamond" pitchFamily="18" charset="0"/>
        </a:defRPr>
      </a:lvl5pPr>
      <a:lvl6pPr marL="457200" algn="l" rtl="0" eaLnBrk="1" fontAlgn="base" hangingPunct="1">
        <a:spcBef>
          <a:spcPct val="0"/>
        </a:spcBef>
        <a:spcAft>
          <a:spcPct val="0"/>
        </a:spcAft>
        <a:defRPr sz="4200" b="1">
          <a:solidFill>
            <a:srgbClr val="0A0A70"/>
          </a:solidFill>
          <a:latin typeface="Garamond" pitchFamily="18" charset="0"/>
        </a:defRPr>
      </a:lvl6pPr>
      <a:lvl7pPr marL="914400" algn="l" rtl="0" eaLnBrk="1" fontAlgn="base" hangingPunct="1">
        <a:spcBef>
          <a:spcPct val="0"/>
        </a:spcBef>
        <a:spcAft>
          <a:spcPct val="0"/>
        </a:spcAft>
        <a:defRPr sz="4200" b="1">
          <a:solidFill>
            <a:srgbClr val="0A0A70"/>
          </a:solidFill>
          <a:latin typeface="Garamond" pitchFamily="18" charset="0"/>
        </a:defRPr>
      </a:lvl7pPr>
      <a:lvl8pPr marL="1371600" algn="l" rtl="0" eaLnBrk="1" fontAlgn="base" hangingPunct="1">
        <a:spcBef>
          <a:spcPct val="0"/>
        </a:spcBef>
        <a:spcAft>
          <a:spcPct val="0"/>
        </a:spcAft>
        <a:defRPr sz="4200" b="1">
          <a:solidFill>
            <a:srgbClr val="0A0A70"/>
          </a:solidFill>
          <a:latin typeface="Garamond" pitchFamily="18" charset="0"/>
        </a:defRPr>
      </a:lvl8pPr>
      <a:lvl9pPr marL="1828800" algn="l" rtl="0" eaLnBrk="1" fontAlgn="base" hangingPunct="1">
        <a:spcBef>
          <a:spcPct val="0"/>
        </a:spcBef>
        <a:spcAft>
          <a:spcPct val="0"/>
        </a:spcAft>
        <a:defRPr sz="4200" b="1">
          <a:solidFill>
            <a:srgbClr val="0A0A70"/>
          </a:solidFill>
          <a:latin typeface="Garamond" pitchFamily="18" charset="0"/>
        </a:defRPr>
      </a:lvl9pPr>
    </p:titleStyle>
    <p:bodyStyle>
      <a:lvl1pPr marL="342900" indent="-342900" algn="l" rtl="0" eaLnBrk="1" fontAlgn="base" hangingPunct="1">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1" fontAlgn="base" hangingPunct="1">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1" fontAlgn="base" hangingPunct="1">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1" fontAlgn="base" hangingPunct="1">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hyperlink" Target="https://www.regjeringen.no/no/tema/plan-bygg-og-eiendom/plan_bygningsloven/planlegging/plansystem_prosess/kommunale_planoppgaver/id2836162/?expand=all-in-group-2836166" TargetMode="External"/><Relationship Id="rId2" Type="http://schemas.openxmlformats.org/officeDocument/2006/relationships/hyperlink" Target="https://video.qbrick.com/play2/embed/qbrick-player?accountId=AccuziWfad0fEGwVJ6I6Stdjg&amp;mediaId=65dd5d7f-0429-48d4-b003-a2d9c9846c8c&amp;configId=qbrick-player&amp;pageStyling=adaptive&amp;autoplay=false&amp;repeat=false&amp;sharing=true&amp;volume&amp;language=nb&amp;pageTitle=Regjeringen.no" TargetMode="Externa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3430" y="1602172"/>
            <a:ext cx="7765588" cy="23731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kstSylinder 1"/>
          <p:cNvSpPr txBox="1"/>
          <p:nvPr/>
        </p:nvSpPr>
        <p:spPr>
          <a:xfrm>
            <a:off x="3791744" y="3429002"/>
            <a:ext cx="7131180" cy="2308324"/>
          </a:xfrm>
          <a:prstGeom prst="rect">
            <a:avLst/>
          </a:prstGeom>
          <a:noFill/>
        </p:spPr>
        <p:txBody>
          <a:bodyPr wrap="square" rtlCol="0">
            <a:spAutoFit/>
          </a:bodyPr>
          <a:lstStyle/>
          <a:p>
            <a:r>
              <a:rPr lang="nb-NO" sz="3600" dirty="0"/>
              <a:t>Plan- og utviklingsavdelingen</a:t>
            </a:r>
          </a:p>
          <a:p>
            <a:endParaRPr lang="nb-NO" sz="3600" dirty="0"/>
          </a:p>
          <a:p>
            <a:r>
              <a:rPr lang="nb-NO" sz="3600" dirty="0"/>
              <a:t>Hovedoppgaver og utfordringer</a:t>
            </a:r>
          </a:p>
        </p:txBody>
      </p:sp>
      <p:sp>
        <p:nvSpPr>
          <p:cNvPr id="3" name="Plassholder for bunntekst 2"/>
          <p:cNvSpPr>
            <a:spLocks noGrp="1"/>
          </p:cNvSpPr>
          <p:nvPr>
            <p:ph type="ftr" sz="quarter" idx="11"/>
          </p:nvPr>
        </p:nvSpPr>
        <p:spPr/>
        <p:txBody>
          <a:bodyPr/>
          <a:lstStyle/>
          <a:p>
            <a:r>
              <a:rPr lang="nb-NO">
                <a:latin typeface="Arial" panose="020B0604020202020204" pitchFamily="34" charset="0"/>
                <a:cs typeface="Arial" panose="020B0604020202020204" pitchFamily="34" charset="0"/>
              </a:rPr>
              <a:t>30.10.2023</a:t>
            </a:r>
            <a:endParaRPr lang="nb-NO"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3295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245F3F31-8DDE-4AE4-88EF-857E95C7EC4C}"/>
              </a:ext>
            </a:extLst>
          </p:cNvPr>
          <p:cNvSpPr>
            <a:spLocks noGrp="1"/>
          </p:cNvSpPr>
          <p:nvPr>
            <p:ph idx="1"/>
          </p:nvPr>
        </p:nvSpPr>
        <p:spPr>
          <a:xfrm>
            <a:off x="624417" y="1052946"/>
            <a:ext cx="10972800" cy="4890656"/>
          </a:xfrm>
        </p:spPr>
        <p:txBody>
          <a:bodyPr/>
          <a:lstStyle/>
          <a:p>
            <a:r>
              <a:rPr lang="nb-NO" dirty="0"/>
              <a:t>d) legge til rette for verdiskaping, næringsutvikling og tilstrekkelig boligbygging</a:t>
            </a:r>
          </a:p>
          <a:p>
            <a:r>
              <a:rPr lang="nb-NO" dirty="0"/>
              <a:t>e) legge til rette for god forming av bygde omgivelser, gode bomiljøer og gode oppvekst- og levekår i alle deler av landet</a:t>
            </a:r>
          </a:p>
          <a:p>
            <a:r>
              <a:rPr lang="nb-NO" dirty="0"/>
              <a:t>f) fremme befolkningens helse og motvirke sosiale helseforskjeller, samt bidra til å forebygge kriminalitet</a:t>
            </a:r>
          </a:p>
          <a:p>
            <a:r>
              <a:rPr lang="nb-NO" dirty="0"/>
              <a:t>g) ta klimahensyn gjennom reduksjon av klimagassutslipp og tilpasning til forventede klimaendringer, herunder gjennom løsninger for energiforsyning, areal og transport</a:t>
            </a:r>
          </a:p>
          <a:p>
            <a:endParaRPr lang="nb-NO" dirty="0"/>
          </a:p>
        </p:txBody>
      </p:sp>
      <p:sp>
        <p:nvSpPr>
          <p:cNvPr id="4" name="Plassholder for bunntekst 3">
            <a:extLst>
              <a:ext uri="{FF2B5EF4-FFF2-40B4-BE49-F238E27FC236}">
                <a16:creationId xmlns:a16="http://schemas.microsoft.com/office/drawing/2014/main" id="{44B9108E-3B9B-4E6B-A2FF-455FC5E9531C}"/>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3388514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A351293E-7F51-4D9C-86A1-D3B55351E4F9}"/>
              </a:ext>
            </a:extLst>
          </p:cNvPr>
          <p:cNvSpPr>
            <a:spLocks noGrp="1"/>
          </p:cNvSpPr>
          <p:nvPr>
            <p:ph idx="1"/>
          </p:nvPr>
        </p:nvSpPr>
        <p:spPr/>
        <p:txBody>
          <a:bodyPr/>
          <a:lstStyle/>
          <a:p>
            <a:r>
              <a:rPr lang="nb-NO" dirty="0"/>
              <a:t>h) fremme samfunnssikkerhet ved å forebygge risiko for tap av liv, skade på helse, miljø og viktig infrastruktur, materielle verdier mv.</a:t>
            </a:r>
          </a:p>
          <a:p>
            <a:r>
              <a:rPr lang="nb-NO" dirty="0"/>
              <a:t>i) legge til rette for helhetlig forvaltning av vannets kretsløp, med nødvendig infrastruktur.</a:t>
            </a:r>
          </a:p>
          <a:p>
            <a:endParaRPr lang="nb-NO" dirty="0"/>
          </a:p>
        </p:txBody>
      </p:sp>
      <p:sp>
        <p:nvSpPr>
          <p:cNvPr id="4" name="Plassholder for bunntekst 3">
            <a:extLst>
              <a:ext uri="{FF2B5EF4-FFF2-40B4-BE49-F238E27FC236}">
                <a16:creationId xmlns:a16="http://schemas.microsoft.com/office/drawing/2014/main" id="{E051C35F-6E72-482F-A685-8DE4995EC343}"/>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649308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04420E65-4759-4418-A432-E28273C7CA5C}"/>
              </a:ext>
            </a:extLst>
          </p:cNvPr>
          <p:cNvSpPr>
            <a:spLocks noGrp="1"/>
          </p:cNvSpPr>
          <p:nvPr>
            <p:ph idx="1"/>
          </p:nvPr>
        </p:nvSpPr>
        <p:spPr/>
        <p:txBody>
          <a:bodyPr/>
          <a:lstStyle/>
          <a:p>
            <a:r>
              <a:rPr lang="nb-NO" dirty="0"/>
              <a:t>Planleggingen skal fremme helhet ved at sektorer, oppgaver og interesser i et område ses i sammenheng gjennom samordning og samarbeid om oppgaveløsning mellom sektormyndigheter og mellom statlige, regionale og kommunale organer, private organisasjoner og institusjoner, og allmennheten.</a:t>
            </a:r>
          </a:p>
        </p:txBody>
      </p:sp>
      <p:sp>
        <p:nvSpPr>
          <p:cNvPr id="4" name="Plassholder for bunntekst 3">
            <a:extLst>
              <a:ext uri="{FF2B5EF4-FFF2-40B4-BE49-F238E27FC236}">
                <a16:creationId xmlns:a16="http://schemas.microsoft.com/office/drawing/2014/main" id="{59A0098D-A993-4567-8971-E40615641BDA}"/>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16337089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A17526B2-5E6C-4E78-9DF5-F7B76304617B}"/>
              </a:ext>
            </a:extLst>
          </p:cNvPr>
          <p:cNvSpPr>
            <a:spLocks noGrp="1"/>
          </p:cNvSpPr>
          <p:nvPr>
            <p:ph idx="1"/>
          </p:nvPr>
        </p:nvSpPr>
        <p:spPr/>
        <p:txBody>
          <a:bodyPr/>
          <a:lstStyle/>
          <a:p>
            <a:r>
              <a:rPr lang="nb-NO" dirty="0"/>
              <a:t>Planleggingen skal bygge på økonomiske og andre ressursmessige forutsetninger for gjennomføring og ikke være mer omfattende enn nødvendig.</a:t>
            </a:r>
          </a:p>
          <a:p>
            <a:r>
              <a:rPr lang="nb-NO" dirty="0"/>
              <a:t>Planer skal bidra til å gjennomføre internasjonale konvensjoner og avtaler innenfor lovens virkeområde.</a:t>
            </a:r>
          </a:p>
          <a:p>
            <a:r>
              <a:rPr lang="nb-NO" dirty="0"/>
              <a:t>Vedtatte planer skal være et felles grunnlag for kommunal, regional, statlig og privat virksomhet i planområdet.</a:t>
            </a:r>
          </a:p>
          <a:p>
            <a:endParaRPr lang="nb-NO" dirty="0"/>
          </a:p>
        </p:txBody>
      </p:sp>
      <p:sp>
        <p:nvSpPr>
          <p:cNvPr id="4" name="Plassholder for bunntekst 3">
            <a:extLst>
              <a:ext uri="{FF2B5EF4-FFF2-40B4-BE49-F238E27FC236}">
                <a16:creationId xmlns:a16="http://schemas.microsoft.com/office/drawing/2014/main" id="{2D4B4921-BDB8-4137-8A1C-19A5EEC71B0B}"/>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3605627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755ADD0-997B-40D7-9244-DC799F8043BC}"/>
              </a:ext>
            </a:extLst>
          </p:cNvPr>
          <p:cNvSpPr>
            <a:spLocks noGrp="1"/>
          </p:cNvSpPr>
          <p:nvPr>
            <p:ph type="title"/>
          </p:nvPr>
        </p:nvSpPr>
        <p:spPr/>
        <p:txBody>
          <a:bodyPr/>
          <a:lstStyle/>
          <a:p>
            <a:r>
              <a:rPr lang="nb-NO" sz="4000" dirty="0">
                <a:latin typeface="Arial Rounded MT Bold" panose="020F0704030504030204" pitchFamily="34" charset="0"/>
              </a:rPr>
              <a:t>Prosess</a:t>
            </a:r>
            <a:r>
              <a:rPr lang="nb-NO" dirty="0"/>
              <a:t> – </a:t>
            </a:r>
            <a:r>
              <a:rPr lang="nb-NO" sz="4000" dirty="0">
                <a:latin typeface="Arial Rounded MT Bold" panose="020F0704030504030204" pitchFamily="34" charset="0"/>
              </a:rPr>
              <a:t>og plankrav</a:t>
            </a:r>
          </a:p>
        </p:txBody>
      </p:sp>
      <p:sp>
        <p:nvSpPr>
          <p:cNvPr id="3" name="Plassholder for innhold 2">
            <a:extLst>
              <a:ext uri="{FF2B5EF4-FFF2-40B4-BE49-F238E27FC236}">
                <a16:creationId xmlns:a16="http://schemas.microsoft.com/office/drawing/2014/main" id="{803D8E82-6EE6-4F70-9714-B16D6A1520DE}"/>
              </a:ext>
            </a:extLst>
          </p:cNvPr>
          <p:cNvSpPr>
            <a:spLocks noGrp="1"/>
          </p:cNvSpPr>
          <p:nvPr>
            <p:ph idx="1"/>
          </p:nvPr>
        </p:nvSpPr>
        <p:spPr>
          <a:xfrm>
            <a:off x="624417" y="1647249"/>
            <a:ext cx="10972800" cy="4314825"/>
          </a:xfrm>
        </p:spPr>
        <p:txBody>
          <a:bodyPr/>
          <a:lstStyle/>
          <a:p>
            <a:r>
              <a:rPr lang="nb-NO" dirty="0"/>
              <a:t>Generelle utredningskrav</a:t>
            </a:r>
          </a:p>
          <a:p>
            <a:pPr lvl="1"/>
            <a:r>
              <a:rPr lang="nb-NO" dirty="0"/>
              <a:t>Planprogram</a:t>
            </a:r>
          </a:p>
          <a:p>
            <a:pPr lvl="1"/>
            <a:r>
              <a:rPr lang="nb-NO" dirty="0"/>
              <a:t>Planbeskrivelse</a:t>
            </a:r>
          </a:p>
          <a:p>
            <a:pPr lvl="1"/>
            <a:r>
              <a:rPr lang="nb-NO" dirty="0"/>
              <a:t>Konsekvensutredning</a:t>
            </a:r>
          </a:p>
          <a:p>
            <a:endParaRPr lang="nb-NO" dirty="0"/>
          </a:p>
          <a:p>
            <a:r>
              <a:rPr lang="nb-NO" dirty="0"/>
              <a:t>Medvirkning</a:t>
            </a:r>
          </a:p>
          <a:p>
            <a:pPr lvl="1"/>
            <a:r>
              <a:rPr lang="nb-NO" dirty="0"/>
              <a:t>Plikt til å legge til rette for aktiv medvirkning</a:t>
            </a:r>
          </a:p>
          <a:p>
            <a:pPr lvl="1"/>
            <a:r>
              <a:rPr lang="nb-NO" dirty="0"/>
              <a:t>Berørt statlig og regionalt fagorgan, nabokommuner eller Sametinget kan fremme innsigelse til kommunenes planforslag</a:t>
            </a:r>
          </a:p>
        </p:txBody>
      </p:sp>
      <p:sp>
        <p:nvSpPr>
          <p:cNvPr id="4" name="Plassholder for bunntekst 3">
            <a:extLst>
              <a:ext uri="{FF2B5EF4-FFF2-40B4-BE49-F238E27FC236}">
                <a16:creationId xmlns:a16="http://schemas.microsoft.com/office/drawing/2014/main" id="{8C5B83F2-31B3-45B0-956B-BD2BCF6A4784}"/>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877573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6A0D870-2208-4C28-B7E7-17E923D61A70}"/>
              </a:ext>
            </a:extLst>
          </p:cNvPr>
          <p:cNvSpPr>
            <a:spLocks noGrp="1"/>
          </p:cNvSpPr>
          <p:nvPr>
            <p:ph type="title"/>
          </p:nvPr>
        </p:nvSpPr>
        <p:spPr/>
        <p:txBody>
          <a:bodyPr/>
          <a:lstStyle/>
          <a:p>
            <a:r>
              <a:rPr lang="nb-NO" dirty="0">
                <a:latin typeface="Arial Rounded MT Bold" panose="020F0704030504030204" pitchFamily="34" charset="0"/>
              </a:rPr>
              <a:t>NIVÅER AV PLANMYNDIGHETER</a:t>
            </a:r>
          </a:p>
        </p:txBody>
      </p:sp>
      <p:sp>
        <p:nvSpPr>
          <p:cNvPr id="4" name="Plassholder for bunntekst 3">
            <a:extLst>
              <a:ext uri="{FF2B5EF4-FFF2-40B4-BE49-F238E27FC236}">
                <a16:creationId xmlns:a16="http://schemas.microsoft.com/office/drawing/2014/main" id="{CB44FDA5-4D38-4258-AD6E-E8B9D2FE3C32}"/>
              </a:ext>
            </a:extLst>
          </p:cNvPr>
          <p:cNvSpPr>
            <a:spLocks noGrp="1"/>
          </p:cNvSpPr>
          <p:nvPr>
            <p:ph type="ftr" sz="quarter" idx="11"/>
          </p:nvPr>
        </p:nvSpPr>
        <p:spPr/>
        <p:txBody>
          <a:bodyPr/>
          <a:lstStyle/>
          <a:p>
            <a:r>
              <a:rPr lang="en-US"/>
              <a:t>30.10.2023</a:t>
            </a:r>
            <a:endParaRPr lang="en-US" dirty="0"/>
          </a:p>
        </p:txBody>
      </p:sp>
      <p:pic>
        <p:nvPicPr>
          <p:cNvPr id="5" name="Plassholder for innhold 4" descr="planredskapene">
            <a:extLst>
              <a:ext uri="{FF2B5EF4-FFF2-40B4-BE49-F238E27FC236}">
                <a16:creationId xmlns:a16="http://schemas.microsoft.com/office/drawing/2014/main" id="{BC7216C5-1568-4483-9ED5-DB4764035AFE}"/>
              </a:ext>
            </a:extLst>
          </p:cNvPr>
          <p:cNvPicPr>
            <a:picLocks noGrp="1"/>
          </p:cNvPicPr>
          <p:nvPr>
            <p:ph idx="1"/>
          </p:nvPr>
        </p:nvPicPr>
        <p:blipFill>
          <a:blip r:embed="rId2" cstate="print"/>
          <a:srcRect/>
          <a:stretch>
            <a:fillRect/>
          </a:stretch>
        </p:blipFill>
        <p:spPr bwMode="auto">
          <a:xfrm>
            <a:off x="1874982" y="1440873"/>
            <a:ext cx="6927272" cy="4682836"/>
          </a:xfrm>
          <a:prstGeom prst="rect">
            <a:avLst/>
          </a:prstGeom>
          <a:noFill/>
          <a:ln w="9525">
            <a:noFill/>
            <a:miter lim="800000"/>
            <a:headEnd/>
            <a:tailEnd/>
          </a:ln>
        </p:spPr>
      </p:pic>
    </p:spTree>
    <p:extLst>
      <p:ext uri="{BB962C8B-B14F-4D97-AF65-F5344CB8AC3E}">
        <p14:creationId xmlns:p14="http://schemas.microsoft.com/office/powerpoint/2010/main" val="2637529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116AC77-058D-402A-B04E-DF53EFE3168E}"/>
              </a:ext>
            </a:extLst>
          </p:cNvPr>
          <p:cNvSpPr>
            <a:spLocks noGrp="1"/>
          </p:cNvSpPr>
          <p:nvPr>
            <p:ph type="title"/>
          </p:nvPr>
        </p:nvSpPr>
        <p:spPr/>
        <p:txBody>
          <a:bodyPr/>
          <a:lstStyle/>
          <a:p>
            <a:r>
              <a:rPr lang="nb-NO" dirty="0">
                <a:latin typeface="Arial Rounded MT Bold" panose="020F0704030504030204" pitchFamily="34" charset="0"/>
              </a:rPr>
              <a:t>Kommunale</a:t>
            </a:r>
            <a:r>
              <a:rPr lang="nb-NO" dirty="0"/>
              <a:t> </a:t>
            </a:r>
            <a:r>
              <a:rPr lang="nb-NO" dirty="0">
                <a:latin typeface="Arial Rounded MT Bold" panose="020F0704030504030204" pitchFamily="34" charset="0"/>
              </a:rPr>
              <a:t>planverktøy</a:t>
            </a:r>
          </a:p>
        </p:txBody>
      </p:sp>
      <p:sp>
        <p:nvSpPr>
          <p:cNvPr id="3" name="Plassholder for innhold 2">
            <a:extLst>
              <a:ext uri="{FF2B5EF4-FFF2-40B4-BE49-F238E27FC236}">
                <a16:creationId xmlns:a16="http://schemas.microsoft.com/office/drawing/2014/main" id="{2C2241D5-3906-4AE6-BA44-B413ED7A7188}"/>
              </a:ext>
            </a:extLst>
          </p:cNvPr>
          <p:cNvSpPr>
            <a:spLocks noGrp="1"/>
          </p:cNvSpPr>
          <p:nvPr>
            <p:ph idx="1"/>
          </p:nvPr>
        </p:nvSpPr>
        <p:spPr/>
        <p:txBody>
          <a:bodyPr/>
          <a:lstStyle/>
          <a:p>
            <a:r>
              <a:rPr lang="nb-NO" dirty="0">
                <a:hlinkClick r:id="rId2"/>
              </a:rPr>
              <a:t>Planstrategi</a:t>
            </a:r>
            <a:endParaRPr lang="nb-NO" dirty="0"/>
          </a:p>
          <a:p>
            <a:r>
              <a:rPr lang="nb-NO" sz="1000" dirty="0">
                <a:hlinkClick r:id="rId3"/>
              </a:rPr>
              <a:t>https://www.regjeringen.no/no/tema/plan-bygg-og-eiendom/plan_bygningsloven/planlegging/plansystem_prosess/kommunale_planoppgaver/id2836162/?expand=all-in-group-2836166</a:t>
            </a:r>
            <a:endParaRPr lang="nb-NO" sz="1000" dirty="0"/>
          </a:p>
          <a:p>
            <a:endParaRPr lang="nb-NO" sz="1000" dirty="0"/>
          </a:p>
          <a:p>
            <a:r>
              <a:rPr lang="nb-NO" sz="2000" dirty="0"/>
              <a:t>En plan for planleggingen</a:t>
            </a:r>
          </a:p>
          <a:p>
            <a:r>
              <a:rPr lang="nb-NO" sz="2000" dirty="0"/>
              <a:t>Vedtas i løpet av det første året av valgperioden</a:t>
            </a:r>
          </a:p>
          <a:p>
            <a:r>
              <a:rPr lang="nb-NO" sz="2000" dirty="0"/>
              <a:t>Tar stilling til behov for nytt planarbeid eller revidere eller oppheve eksisterende planer</a:t>
            </a:r>
          </a:p>
          <a:p>
            <a:r>
              <a:rPr lang="nb-NO" sz="2000" dirty="0"/>
              <a:t>Skal gjeldende kommuneplan videreføres, hel- eller delvis revideres?</a:t>
            </a:r>
          </a:p>
          <a:p>
            <a:endParaRPr lang="nb-NO" sz="1800" dirty="0"/>
          </a:p>
          <a:p>
            <a:r>
              <a:rPr lang="nb-NO" sz="2000" dirty="0"/>
              <a:t>Planbehov vurderes på bakgrunn av</a:t>
            </a:r>
          </a:p>
          <a:p>
            <a:pPr lvl="1"/>
            <a:r>
              <a:rPr lang="nb-NO" sz="1400" dirty="0"/>
              <a:t>Samfunnsutvikling</a:t>
            </a:r>
          </a:p>
          <a:p>
            <a:pPr lvl="1"/>
            <a:r>
              <a:rPr lang="nb-NO" sz="1400" dirty="0"/>
              <a:t>Langsiktig arealbruk</a:t>
            </a:r>
          </a:p>
          <a:p>
            <a:pPr lvl="1"/>
            <a:r>
              <a:rPr lang="nb-NO" sz="1400" dirty="0"/>
              <a:t>Miljøutfordringer</a:t>
            </a:r>
          </a:p>
          <a:p>
            <a:pPr lvl="1"/>
            <a:r>
              <a:rPr lang="nb-NO" sz="1400" dirty="0"/>
              <a:t>Sektorenes virksomhet</a:t>
            </a:r>
          </a:p>
          <a:p>
            <a:endParaRPr lang="nb-NO" sz="1000" dirty="0"/>
          </a:p>
          <a:p>
            <a:endParaRPr lang="nb-NO" sz="1000" dirty="0"/>
          </a:p>
          <a:p>
            <a:endParaRPr lang="nb-NO" sz="1000" dirty="0"/>
          </a:p>
        </p:txBody>
      </p:sp>
      <p:sp>
        <p:nvSpPr>
          <p:cNvPr id="4" name="Plassholder for bunntekst 3">
            <a:extLst>
              <a:ext uri="{FF2B5EF4-FFF2-40B4-BE49-F238E27FC236}">
                <a16:creationId xmlns:a16="http://schemas.microsoft.com/office/drawing/2014/main" id="{AD10242F-F94C-4FEE-9E07-7BF4E89E0584}"/>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500917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DC75537-E854-451F-918E-215C24157528}"/>
              </a:ext>
            </a:extLst>
          </p:cNvPr>
          <p:cNvSpPr>
            <a:spLocks noGrp="1"/>
          </p:cNvSpPr>
          <p:nvPr>
            <p:ph type="title"/>
          </p:nvPr>
        </p:nvSpPr>
        <p:spPr/>
        <p:txBody>
          <a:bodyPr/>
          <a:lstStyle/>
          <a:p>
            <a:r>
              <a:rPr lang="nb-NO" dirty="0">
                <a:latin typeface="Arial Rounded MT Bold" panose="020F0704030504030204" pitchFamily="34" charset="0"/>
              </a:rPr>
              <a:t>Kommuneplanen</a:t>
            </a:r>
          </a:p>
        </p:txBody>
      </p:sp>
      <p:sp>
        <p:nvSpPr>
          <p:cNvPr id="3" name="Plassholder for innhold 2">
            <a:extLst>
              <a:ext uri="{FF2B5EF4-FFF2-40B4-BE49-F238E27FC236}">
                <a16:creationId xmlns:a16="http://schemas.microsoft.com/office/drawing/2014/main" id="{D8350F3E-D6EC-4958-A476-758DB77CEB74}"/>
              </a:ext>
            </a:extLst>
          </p:cNvPr>
          <p:cNvSpPr>
            <a:spLocks noGrp="1"/>
          </p:cNvSpPr>
          <p:nvPr>
            <p:ph idx="1"/>
          </p:nvPr>
        </p:nvSpPr>
        <p:spPr/>
        <p:txBody>
          <a:bodyPr/>
          <a:lstStyle/>
          <a:p>
            <a:r>
              <a:rPr lang="nb-NO" b="1" dirty="0"/>
              <a:t>Kommuneplanens samfunnsdel</a:t>
            </a:r>
          </a:p>
          <a:p>
            <a:pPr lvl="1"/>
            <a:r>
              <a:rPr lang="nb-NO" dirty="0"/>
              <a:t>Kommunens øverste styringsdokument</a:t>
            </a:r>
          </a:p>
          <a:p>
            <a:pPr lvl="1"/>
            <a:r>
              <a:rPr lang="nb-NO" dirty="0"/>
              <a:t>Mål og strategier for hvordan kommunesamfunnet og kommunens virksomhet skal utvikle seg de neste fire årene</a:t>
            </a:r>
          </a:p>
          <a:p>
            <a:pPr lvl="1"/>
            <a:r>
              <a:rPr lang="nb-NO" dirty="0"/>
              <a:t>Skal gi overordnede prioriteringer i arealdelen (arealstrategi)</a:t>
            </a:r>
          </a:p>
          <a:p>
            <a:pPr lvl="1"/>
            <a:endParaRPr lang="nb-NO" dirty="0"/>
          </a:p>
          <a:p>
            <a:pPr lvl="1"/>
            <a:r>
              <a:rPr lang="nb-NO" dirty="0"/>
              <a:t>Skal ha en handlingsdel som viser hvordan planen skal følges opp og revideres årlig. Økonomiplanen kan inngå i eller utgjøre handlingsdelen</a:t>
            </a:r>
          </a:p>
          <a:p>
            <a:pPr lvl="1"/>
            <a:r>
              <a:rPr lang="nb-NO" dirty="0"/>
              <a:t>Kan utarbeides kommunedelplan for områder, temaer, virksomhet</a:t>
            </a:r>
          </a:p>
        </p:txBody>
      </p:sp>
      <p:sp>
        <p:nvSpPr>
          <p:cNvPr id="4" name="Plassholder for bunntekst 3">
            <a:extLst>
              <a:ext uri="{FF2B5EF4-FFF2-40B4-BE49-F238E27FC236}">
                <a16:creationId xmlns:a16="http://schemas.microsoft.com/office/drawing/2014/main" id="{ED262426-336A-4C5B-A6F0-0C5C75DF09B1}"/>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3953133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71638FF2-C4C0-4697-96AF-F403E4807266}"/>
              </a:ext>
            </a:extLst>
          </p:cNvPr>
          <p:cNvSpPr>
            <a:spLocks noGrp="1"/>
          </p:cNvSpPr>
          <p:nvPr>
            <p:ph idx="1"/>
          </p:nvPr>
        </p:nvSpPr>
        <p:spPr>
          <a:xfrm>
            <a:off x="624417" y="988292"/>
            <a:ext cx="10972800" cy="4955310"/>
          </a:xfrm>
        </p:spPr>
        <p:txBody>
          <a:bodyPr/>
          <a:lstStyle/>
          <a:p>
            <a:r>
              <a:rPr lang="nb-NO" b="1" dirty="0"/>
              <a:t>Kommuneplanens arealdel</a:t>
            </a:r>
          </a:p>
          <a:p>
            <a:pPr lvl="1"/>
            <a:r>
              <a:rPr lang="nb-NO" dirty="0"/>
              <a:t>Skal vise dagens arealbruk og fremtidig samfunnsutvikling</a:t>
            </a:r>
          </a:p>
          <a:p>
            <a:pPr lvl="1"/>
            <a:r>
              <a:rPr lang="nb-NO" dirty="0"/>
              <a:t>Vise hvor i kommunen utbygging kan skje</a:t>
            </a:r>
          </a:p>
          <a:p>
            <a:pPr lvl="1"/>
            <a:r>
              <a:rPr lang="nb-NO" dirty="0"/>
              <a:t>Hvilke arealer som skal brukes til landbruk, natur, friluftsliv og reindrift. </a:t>
            </a:r>
          </a:p>
          <a:p>
            <a:pPr lvl="1"/>
            <a:r>
              <a:rPr lang="nb-NO" dirty="0"/>
              <a:t>Rettslig bindende</a:t>
            </a:r>
          </a:p>
          <a:p>
            <a:pPr lvl="1"/>
            <a:r>
              <a:rPr lang="nb-NO" dirty="0"/>
              <a:t>Skal vise hvordan viktige hensyn og forhold skal følges opp i reguleringsplan, byggesaksbehandling og senere forvaltning av arealene</a:t>
            </a:r>
          </a:p>
        </p:txBody>
      </p:sp>
      <p:sp>
        <p:nvSpPr>
          <p:cNvPr id="4" name="Plassholder for bunntekst 3">
            <a:extLst>
              <a:ext uri="{FF2B5EF4-FFF2-40B4-BE49-F238E27FC236}">
                <a16:creationId xmlns:a16="http://schemas.microsoft.com/office/drawing/2014/main" id="{680E314E-F1C9-46FC-BC4D-EA3DB9C84488}"/>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10889214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F0FF8AAC-B1A0-4B93-90E9-8203A0BFDAAB}"/>
              </a:ext>
            </a:extLst>
          </p:cNvPr>
          <p:cNvSpPr>
            <a:spLocks noGrp="1"/>
          </p:cNvSpPr>
          <p:nvPr>
            <p:ph idx="1"/>
          </p:nvPr>
        </p:nvSpPr>
        <p:spPr>
          <a:xfrm>
            <a:off x="609600" y="877456"/>
            <a:ext cx="10972800" cy="5047674"/>
          </a:xfrm>
        </p:spPr>
        <p:txBody>
          <a:bodyPr/>
          <a:lstStyle/>
          <a:p>
            <a:r>
              <a:rPr lang="nb-NO" b="1" dirty="0"/>
              <a:t>Reguleringsplan</a:t>
            </a:r>
          </a:p>
          <a:p>
            <a:pPr lvl="1"/>
            <a:r>
              <a:rPr lang="nb-NO" dirty="0"/>
              <a:t>Angir bruk, vern og utforming av arealer og fysiske omgivelser</a:t>
            </a:r>
          </a:p>
          <a:p>
            <a:pPr lvl="1"/>
            <a:r>
              <a:rPr lang="nb-NO" dirty="0"/>
              <a:t>Detaljeringsgrad avhenger av formålet med planen</a:t>
            </a:r>
          </a:p>
          <a:p>
            <a:pPr lvl="1"/>
            <a:r>
              <a:rPr lang="nb-NO" dirty="0"/>
              <a:t>Har ikke tilbakevirkende kraft</a:t>
            </a:r>
          </a:p>
          <a:p>
            <a:pPr lvl="1"/>
            <a:r>
              <a:rPr lang="nb-NO" dirty="0"/>
              <a:t>Tiltak som er i samsvar med plan skal godkjennes</a:t>
            </a:r>
          </a:p>
          <a:p>
            <a:pPr lvl="1"/>
            <a:endParaRPr lang="nb-NO" dirty="0"/>
          </a:p>
          <a:p>
            <a:pPr lvl="1"/>
            <a:r>
              <a:rPr lang="nb-NO" dirty="0"/>
              <a:t>Utarbeides ved</a:t>
            </a:r>
          </a:p>
          <a:p>
            <a:pPr lvl="2"/>
            <a:r>
              <a:rPr lang="nb-NO" dirty="0"/>
              <a:t>større bygge- og anleggstiltak</a:t>
            </a:r>
          </a:p>
          <a:p>
            <a:pPr lvl="2"/>
            <a:r>
              <a:rPr lang="nb-NO" dirty="0"/>
              <a:t>tiltak som kan få vesentlige virkninger for miljø og samfunn</a:t>
            </a:r>
          </a:p>
          <a:p>
            <a:pPr lvl="2"/>
            <a:r>
              <a:rPr lang="nb-NO" dirty="0"/>
              <a:t>Dersom kommuneplanens arealdel krever det</a:t>
            </a:r>
          </a:p>
        </p:txBody>
      </p:sp>
      <p:sp>
        <p:nvSpPr>
          <p:cNvPr id="4" name="Plassholder for bunntekst 3">
            <a:extLst>
              <a:ext uri="{FF2B5EF4-FFF2-40B4-BE49-F238E27FC236}">
                <a16:creationId xmlns:a16="http://schemas.microsoft.com/office/drawing/2014/main" id="{0D1101E1-70E6-4A06-8C1C-54DE51734C8A}"/>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2561498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8DA338DD-47F4-4F2D-BBEB-1C76DEB834A7}"/>
              </a:ext>
            </a:extLst>
          </p:cNvPr>
          <p:cNvSpPr>
            <a:spLocks noGrp="1"/>
          </p:cNvSpPr>
          <p:nvPr>
            <p:ph type="title"/>
          </p:nvPr>
        </p:nvSpPr>
        <p:spPr>
          <a:xfrm>
            <a:off x="624417" y="549275"/>
            <a:ext cx="10972800" cy="632980"/>
          </a:xfrm>
        </p:spPr>
        <p:txBody>
          <a:bodyPr/>
          <a:lstStyle/>
          <a:p>
            <a:r>
              <a:rPr lang="nb-NO" dirty="0">
                <a:latin typeface="+mn-lt"/>
              </a:rPr>
              <a:t>INNHOLD</a:t>
            </a:r>
          </a:p>
        </p:txBody>
      </p:sp>
      <p:sp>
        <p:nvSpPr>
          <p:cNvPr id="7" name="Plassholder for innhold 6">
            <a:extLst>
              <a:ext uri="{FF2B5EF4-FFF2-40B4-BE49-F238E27FC236}">
                <a16:creationId xmlns:a16="http://schemas.microsoft.com/office/drawing/2014/main" id="{6BA05780-1978-4CAF-9F05-1731478CDF21}"/>
              </a:ext>
            </a:extLst>
          </p:cNvPr>
          <p:cNvSpPr>
            <a:spLocks noGrp="1"/>
          </p:cNvSpPr>
          <p:nvPr>
            <p:ph idx="1"/>
          </p:nvPr>
        </p:nvSpPr>
        <p:spPr>
          <a:xfrm>
            <a:off x="624417" y="1264258"/>
            <a:ext cx="10972800" cy="5184250"/>
          </a:xfrm>
        </p:spPr>
        <p:txBody>
          <a:bodyPr/>
          <a:lstStyle/>
          <a:p>
            <a:r>
              <a:rPr lang="nb-NO" sz="2200" dirty="0"/>
              <a:t>Hvorfor planlegge?</a:t>
            </a:r>
          </a:p>
          <a:p>
            <a:r>
              <a:rPr lang="nb-NO" sz="2200" dirty="0"/>
              <a:t>Lovgivning og lokalt handlingsrom</a:t>
            </a:r>
          </a:p>
          <a:p>
            <a:r>
              <a:rPr lang="nb-NO" sz="2200" dirty="0"/>
              <a:t>Kommunens planer</a:t>
            </a:r>
          </a:p>
          <a:p>
            <a:pPr lvl="1"/>
            <a:r>
              <a:rPr lang="nb-NO" sz="2000" dirty="0"/>
              <a:t>Folkehelse</a:t>
            </a:r>
          </a:p>
          <a:p>
            <a:pPr lvl="1"/>
            <a:r>
              <a:rPr lang="nb-NO" sz="2000" dirty="0"/>
              <a:t>Planstrategi</a:t>
            </a:r>
          </a:p>
          <a:p>
            <a:pPr lvl="1"/>
            <a:r>
              <a:rPr lang="nb-NO" sz="2000" dirty="0"/>
              <a:t>Kommuneplan</a:t>
            </a:r>
          </a:p>
          <a:p>
            <a:pPr lvl="2"/>
            <a:r>
              <a:rPr lang="nb-NO" dirty="0"/>
              <a:t>Kommuneplanens samfunnsdel</a:t>
            </a:r>
          </a:p>
          <a:p>
            <a:pPr lvl="2"/>
            <a:r>
              <a:rPr lang="nb-NO" dirty="0"/>
              <a:t>Kommuneplanens arealdel</a:t>
            </a:r>
          </a:p>
          <a:p>
            <a:pPr lvl="2"/>
            <a:r>
              <a:rPr lang="nb-NO" dirty="0"/>
              <a:t>Kommunedelplaner</a:t>
            </a:r>
          </a:p>
          <a:p>
            <a:pPr lvl="2"/>
            <a:r>
              <a:rPr lang="nb-NO" dirty="0"/>
              <a:t>Strategiske og sektorplaner</a:t>
            </a:r>
          </a:p>
        </p:txBody>
      </p:sp>
      <p:sp>
        <p:nvSpPr>
          <p:cNvPr id="5" name="Plassholder for bunntekst 4">
            <a:extLst>
              <a:ext uri="{FF2B5EF4-FFF2-40B4-BE49-F238E27FC236}">
                <a16:creationId xmlns:a16="http://schemas.microsoft.com/office/drawing/2014/main" id="{4C2295B5-1795-4B59-9F7B-1D08F547CD9D}"/>
              </a:ext>
            </a:extLst>
          </p:cNvPr>
          <p:cNvSpPr>
            <a:spLocks noGrp="1"/>
          </p:cNvSpPr>
          <p:nvPr>
            <p:ph type="ftr" sz="quarter" idx="11"/>
          </p:nvPr>
        </p:nvSpPr>
        <p:spPr/>
        <p:txBody>
          <a:bodyPr/>
          <a:lstStyle/>
          <a:p>
            <a:r>
              <a:rPr lang="en-US" dirty="0">
                <a:latin typeface="+mn-lt"/>
              </a:rPr>
              <a:t>30.10.2023</a:t>
            </a:r>
          </a:p>
        </p:txBody>
      </p:sp>
    </p:spTree>
    <p:extLst>
      <p:ext uri="{BB962C8B-B14F-4D97-AF65-F5344CB8AC3E}">
        <p14:creationId xmlns:p14="http://schemas.microsoft.com/office/powerpoint/2010/main" val="9597484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5529B1E-6092-482D-BD64-88BBF214A658}"/>
              </a:ext>
            </a:extLst>
          </p:cNvPr>
          <p:cNvSpPr>
            <a:spLocks noGrp="1"/>
          </p:cNvSpPr>
          <p:nvPr>
            <p:ph type="title"/>
          </p:nvPr>
        </p:nvSpPr>
        <p:spPr/>
        <p:txBody>
          <a:bodyPr/>
          <a:lstStyle/>
          <a:p>
            <a:r>
              <a:rPr lang="nb-NO" dirty="0">
                <a:latin typeface="Arial Rounded MT Bold" panose="020F0704030504030204" pitchFamily="34" charset="0"/>
              </a:rPr>
              <a:t>Dispensasjon</a:t>
            </a:r>
            <a:r>
              <a:rPr lang="nb-NO" dirty="0"/>
              <a:t> </a:t>
            </a:r>
            <a:r>
              <a:rPr lang="nb-NO" dirty="0">
                <a:latin typeface="Arial Rounded MT Bold" panose="020F0704030504030204" pitchFamily="34" charset="0"/>
              </a:rPr>
              <a:t>fra plan</a:t>
            </a:r>
          </a:p>
        </p:txBody>
      </p:sp>
      <p:sp>
        <p:nvSpPr>
          <p:cNvPr id="3" name="Plassholder for innhold 2">
            <a:extLst>
              <a:ext uri="{FF2B5EF4-FFF2-40B4-BE49-F238E27FC236}">
                <a16:creationId xmlns:a16="http://schemas.microsoft.com/office/drawing/2014/main" id="{E97F31CB-F1A0-400A-9076-B8ADD206D0C5}"/>
              </a:ext>
            </a:extLst>
          </p:cNvPr>
          <p:cNvSpPr>
            <a:spLocks noGrp="1"/>
          </p:cNvSpPr>
          <p:nvPr>
            <p:ph idx="1"/>
          </p:nvPr>
        </p:nvSpPr>
        <p:spPr>
          <a:xfrm>
            <a:off x="624417" y="1366982"/>
            <a:ext cx="10972800" cy="4576619"/>
          </a:xfrm>
        </p:spPr>
        <p:txBody>
          <a:bodyPr/>
          <a:lstStyle/>
          <a:p>
            <a:r>
              <a:rPr lang="nb-NO" dirty="0"/>
              <a:t>Tiltakshaver gis etter søknad unntak fra plan og bestemmelser</a:t>
            </a:r>
          </a:p>
          <a:p>
            <a:r>
              <a:rPr lang="nb-NO" dirty="0"/>
              <a:t>Kan gi varig eller midlertidig dispensasjon</a:t>
            </a:r>
          </a:p>
          <a:p>
            <a:r>
              <a:rPr lang="nb-NO" dirty="0"/>
              <a:t>Kan settes vilkår for dispensasjon</a:t>
            </a:r>
          </a:p>
          <a:p>
            <a:endParaRPr lang="nb-NO" dirty="0"/>
          </a:p>
          <a:p>
            <a:r>
              <a:rPr lang="nb-NO" dirty="0"/>
              <a:t>Kommunen er dispensasjonsmyndighet</a:t>
            </a:r>
          </a:p>
          <a:p>
            <a:r>
              <a:rPr lang="nb-NO" dirty="0"/>
              <a:t>Adgang til å gi dispensasjon er begrenset</a:t>
            </a:r>
          </a:p>
          <a:p>
            <a:pPr lvl="1"/>
            <a:r>
              <a:rPr lang="nb-NO" dirty="0"/>
              <a:t>Hensyn som det dispenseres i fra kan ikke bli vesentlig tilsidesatt</a:t>
            </a:r>
          </a:p>
          <a:p>
            <a:pPr lvl="1"/>
            <a:r>
              <a:rPr lang="nb-NO" dirty="0"/>
              <a:t>Må være en klar overvekt av fordeler vurdert opp mot ulemper</a:t>
            </a:r>
          </a:p>
        </p:txBody>
      </p:sp>
      <p:sp>
        <p:nvSpPr>
          <p:cNvPr id="4" name="Plassholder for bunntekst 3">
            <a:extLst>
              <a:ext uri="{FF2B5EF4-FFF2-40B4-BE49-F238E27FC236}">
                <a16:creationId xmlns:a16="http://schemas.microsoft.com/office/drawing/2014/main" id="{F780CBA5-8715-4C46-8B83-41377C3282A7}"/>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30064888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38323A8-1A05-47E4-B636-7C6B10A3F202}"/>
              </a:ext>
            </a:extLst>
          </p:cNvPr>
          <p:cNvSpPr>
            <a:spLocks noGrp="1"/>
          </p:cNvSpPr>
          <p:nvPr>
            <p:ph type="title"/>
          </p:nvPr>
        </p:nvSpPr>
        <p:spPr/>
        <p:txBody>
          <a:bodyPr/>
          <a:lstStyle/>
          <a:p>
            <a:r>
              <a:rPr lang="nb-NO" dirty="0">
                <a:latin typeface="Arial Rounded MT Bold" panose="020F0704030504030204" pitchFamily="34" charset="0"/>
              </a:rPr>
              <a:t>Innsigelsesordningen</a:t>
            </a:r>
            <a:br>
              <a:rPr lang="nb-NO" dirty="0"/>
            </a:br>
            <a:endParaRPr lang="nb-NO" dirty="0"/>
          </a:p>
        </p:txBody>
      </p:sp>
      <p:sp>
        <p:nvSpPr>
          <p:cNvPr id="3" name="Plassholder for innhold 2">
            <a:extLst>
              <a:ext uri="{FF2B5EF4-FFF2-40B4-BE49-F238E27FC236}">
                <a16:creationId xmlns:a16="http://schemas.microsoft.com/office/drawing/2014/main" id="{3D3FAE76-4968-4F32-A62F-4D1649BB24A4}"/>
              </a:ext>
            </a:extLst>
          </p:cNvPr>
          <p:cNvSpPr>
            <a:spLocks noGrp="1"/>
          </p:cNvSpPr>
          <p:nvPr>
            <p:ph idx="1"/>
          </p:nvPr>
        </p:nvSpPr>
        <p:spPr/>
        <p:txBody>
          <a:bodyPr/>
          <a:lstStyle/>
          <a:p>
            <a:r>
              <a:rPr lang="nb-NO" dirty="0"/>
              <a:t>Kan fremme innsigelse til planforslag:</a:t>
            </a:r>
          </a:p>
          <a:p>
            <a:pPr lvl="1"/>
            <a:r>
              <a:rPr lang="nb-NO" dirty="0"/>
              <a:t>Statlige og regionale myndigheter for å ivareta viktige samfunnsinteresser i arealplanlegging, eksempelvis jordvern, klima, kulturminneverdier, samfunnssikkerhet, barn og unges interesser, naturmangfold og samferdselshensyn. </a:t>
            </a:r>
          </a:p>
          <a:p>
            <a:pPr lvl="1"/>
            <a:r>
              <a:rPr lang="nb-NO" dirty="0"/>
              <a:t>Andre berørte kommuner dersom vesentlig betydning for egne innbyggere</a:t>
            </a:r>
          </a:p>
          <a:p>
            <a:pPr lvl="1"/>
            <a:r>
              <a:rPr lang="nb-NO" dirty="0"/>
              <a:t>Sametinget dersom vesentlig betydning for samisk kultur eller næringsutøvelse</a:t>
            </a:r>
          </a:p>
          <a:p>
            <a:pPr marL="531812" indent="-514350">
              <a:buFont typeface="+mj-lt"/>
              <a:buAutoNum type="arabicPeriod"/>
            </a:pPr>
            <a:r>
              <a:rPr lang="nb-NO" dirty="0"/>
              <a:t>Mekling – hvis ikke </a:t>
            </a:r>
            <a:r>
              <a:rPr lang="nb-NO" dirty="0" err="1"/>
              <a:t>endighet</a:t>
            </a:r>
            <a:r>
              <a:rPr lang="nb-NO" dirty="0"/>
              <a:t> til departementet for avgjørelse</a:t>
            </a:r>
          </a:p>
        </p:txBody>
      </p:sp>
      <p:sp>
        <p:nvSpPr>
          <p:cNvPr id="4" name="Plassholder for bunntekst 3">
            <a:extLst>
              <a:ext uri="{FF2B5EF4-FFF2-40B4-BE49-F238E27FC236}">
                <a16:creationId xmlns:a16="http://schemas.microsoft.com/office/drawing/2014/main" id="{06AA0993-9B73-4D81-99AC-5A5322BABE50}"/>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35978726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e 4">
            <a:extLst>
              <a:ext uri="{FF2B5EF4-FFF2-40B4-BE49-F238E27FC236}">
                <a16:creationId xmlns:a16="http://schemas.microsoft.com/office/drawing/2014/main" id="{4289A602-5312-4990-B506-1B6E0DD2D07C}"/>
              </a:ext>
            </a:extLst>
          </p:cNvPr>
          <p:cNvPicPr>
            <a:picLocks noChangeAspect="1"/>
          </p:cNvPicPr>
          <p:nvPr/>
        </p:nvPicPr>
        <p:blipFill>
          <a:blip r:embed="rId2"/>
          <a:stretch>
            <a:fillRect/>
          </a:stretch>
        </p:blipFill>
        <p:spPr>
          <a:xfrm>
            <a:off x="2235200" y="365660"/>
            <a:ext cx="7407563" cy="6339940"/>
          </a:xfrm>
          <a:prstGeom prst="rect">
            <a:avLst/>
          </a:prstGeom>
        </p:spPr>
      </p:pic>
      <p:sp>
        <p:nvSpPr>
          <p:cNvPr id="4" name="Plassholder for bunntekst 3">
            <a:extLst>
              <a:ext uri="{FF2B5EF4-FFF2-40B4-BE49-F238E27FC236}">
                <a16:creationId xmlns:a16="http://schemas.microsoft.com/office/drawing/2014/main" id="{D57A6F26-84D4-4F50-A7D2-9FF512B1D2BD}"/>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16606506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027C695-1A5E-4463-87D3-10CC7A6B1102}"/>
              </a:ext>
            </a:extLst>
          </p:cNvPr>
          <p:cNvSpPr>
            <a:spLocks noGrp="1"/>
          </p:cNvSpPr>
          <p:nvPr>
            <p:ph type="title"/>
          </p:nvPr>
        </p:nvSpPr>
        <p:spPr/>
        <p:txBody>
          <a:bodyPr/>
          <a:lstStyle/>
          <a:p>
            <a:r>
              <a:rPr lang="nb-NO" sz="4000" dirty="0">
                <a:latin typeface="Arial Rounded MT Bold" panose="020F0704030504030204" pitchFamily="34" charset="0"/>
              </a:rPr>
              <a:t>Kommuneplanens samfunnsdel 2015-2026</a:t>
            </a:r>
          </a:p>
        </p:txBody>
      </p:sp>
      <p:sp>
        <p:nvSpPr>
          <p:cNvPr id="3" name="Plassholder for innhold 2">
            <a:extLst>
              <a:ext uri="{FF2B5EF4-FFF2-40B4-BE49-F238E27FC236}">
                <a16:creationId xmlns:a16="http://schemas.microsoft.com/office/drawing/2014/main" id="{AB578A3E-E720-4D60-893E-758D2BB1CD98}"/>
              </a:ext>
            </a:extLst>
          </p:cNvPr>
          <p:cNvSpPr>
            <a:spLocks noGrp="1"/>
          </p:cNvSpPr>
          <p:nvPr>
            <p:ph idx="1"/>
          </p:nvPr>
        </p:nvSpPr>
        <p:spPr/>
        <p:txBody>
          <a:bodyPr/>
          <a:lstStyle/>
          <a:p>
            <a:r>
              <a:rPr lang="nb-NO" dirty="0"/>
              <a:t>Overordnet visjon for Sør-Varanger kommune </a:t>
            </a:r>
          </a:p>
          <a:p>
            <a:pPr lvl="1"/>
            <a:r>
              <a:rPr lang="nb-NO" dirty="0"/>
              <a:t>Sør-Varanger kommune skal utvikles til et lokalsamfunn som gir grunnlag for befolkningsvekst i alle deler av kommunen. Arealdisponering og offentlig service og tjenesteproduksjon skal dimensjoneres ut fra en samlet befolkning på 12 000 innbyggere ved planperiodens utløp, og ha en kvalitet som gjør kommunen attraktiv som bosted og for etableringer og knoppskyting i privat næringsliv. Sør-Varanger mot 2026</a:t>
            </a:r>
          </a:p>
        </p:txBody>
      </p:sp>
      <p:sp>
        <p:nvSpPr>
          <p:cNvPr id="4" name="Plassholder for bunntekst 3">
            <a:extLst>
              <a:ext uri="{FF2B5EF4-FFF2-40B4-BE49-F238E27FC236}">
                <a16:creationId xmlns:a16="http://schemas.microsoft.com/office/drawing/2014/main" id="{07449C92-BEE9-4F90-B3C0-87A97008963B}"/>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263665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7D07C059-FC9E-4861-A2FA-2B815DEB7810}"/>
              </a:ext>
            </a:extLst>
          </p:cNvPr>
          <p:cNvSpPr>
            <a:spLocks noGrp="1"/>
          </p:cNvSpPr>
          <p:nvPr>
            <p:ph idx="1"/>
          </p:nvPr>
        </p:nvSpPr>
        <p:spPr>
          <a:xfrm>
            <a:off x="624417" y="574158"/>
            <a:ext cx="10972800" cy="5369443"/>
          </a:xfrm>
        </p:spPr>
        <p:txBody>
          <a:bodyPr/>
          <a:lstStyle/>
          <a:p>
            <a:r>
              <a:rPr lang="nb-NO" dirty="0"/>
              <a:t>Visjon </a:t>
            </a:r>
          </a:p>
          <a:p>
            <a:pPr lvl="1"/>
            <a:r>
              <a:rPr lang="nb-NO" dirty="0"/>
              <a:t>Barn og unge preges av høy sosial og faglig utvikling, noe som oppnås ved et oppvekstmiljø basert på trygghet, trivsel, tilhørighet og tilgjengelighet. </a:t>
            </a:r>
          </a:p>
          <a:p>
            <a:endParaRPr lang="nb-NO" dirty="0"/>
          </a:p>
          <a:p>
            <a:r>
              <a:rPr lang="nb-NO" sz="2800" dirty="0"/>
              <a:t>Delmål </a:t>
            </a:r>
          </a:p>
          <a:p>
            <a:pPr lvl="1"/>
            <a:r>
              <a:rPr lang="nb-NO" sz="2400" dirty="0"/>
              <a:t>De unge skal gis medbestemmelse i planlegging, beslutninger og ved gjennom føring av aktiviteter som påvirker deres hverdag. Sør-Varanger er dyktig til å se oppvekst i helhet, fra barnehage til videregående. Utvikle gode (nær-)miljø, trivsels- og læringstiltak</a:t>
            </a:r>
          </a:p>
        </p:txBody>
      </p:sp>
      <p:sp>
        <p:nvSpPr>
          <p:cNvPr id="4" name="Plassholder for bunntekst 3">
            <a:extLst>
              <a:ext uri="{FF2B5EF4-FFF2-40B4-BE49-F238E27FC236}">
                <a16:creationId xmlns:a16="http://schemas.microsoft.com/office/drawing/2014/main" id="{E61CEA13-2858-435D-A7B4-CD40AF554DAF}"/>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11846882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7D07C059-FC9E-4861-A2FA-2B815DEB7810}"/>
              </a:ext>
            </a:extLst>
          </p:cNvPr>
          <p:cNvSpPr>
            <a:spLocks noGrp="1"/>
          </p:cNvSpPr>
          <p:nvPr>
            <p:ph idx="1"/>
          </p:nvPr>
        </p:nvSpPr>
        <p:spPr>
          <a:xfrm>
            <a:off x="624417" y="574158"/>
            <a:ext cx="10972800" cy="5369443"/>
          </a:xfrm>
        </p:spPr>
        <p:txBody>
          <a:bodyPr/>
          <a:lstStyle/>
          <a:p>
            <a:r>
              <a:rPr lang="nb-NO" dirty="0"/>
              <a:t>Visjon </a:t>
            </a:r>
          </a:p>
          <a:p>
            <a:pPr lvl="1"/>
            <a:r>
              <a:rPr lang="nb-NO" dirty="0"/>
              <a:t>Sør-Varanger er senter for innovasjon og kompetanseutvikling i Øst-Finnmark. De menneskelige ressursene videreutvikles slik at individ og samfunn er i stand til å møte fremtidige utfordringer. </a:t>
            </a:r>
          </a:p>
          <a:p>
            <a:endParaRPr lang="nb-NO" dirty="0"/>
          </a:p>
          <a:p>
            <a:r>
              <a:rPr lang="nb-NO" dirty="0"/>
              <a:t>Delmål </a:t>
            </a:r>
          </a:p>
          <a:p>
            <a:r>
              <a:rPr lang="nb-NO" sz="2800" dirty="0"/>
              <a:t>Sør-Varanger skal ha en inkluderende skole preget av kvalitet, trygghet, trivsel og tilgjengelighet. Styrke innovasjon, utdanning og næringsutviklingen i Øst-Finnmark</a:t>
            </a:r>
            <a:endParaRPr lang="nb-NO" sz="2400" dirty="0"/>
          </a:p>
        </p:txBody>
      </p:sp>
      <p:sp>
        <p:nvSpPr>
          <p:cNvPr id="4" name="Plassholder for bunntekst 3">
            <a:extLst>
              <a:ext uri="{FF2B5EF4-FFF2-40B4-BE49-F238E27FC236}">
                <a16:creationId xmlns:a16="http://schemas.microsoft.com/office/drawing/2014/main" id="{E61CEA13-2858-435D-A7B4-CD40AF554DAF}"/>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40459371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7D07C059-FC9E-4861-A2FA-2B815DEB7810}"/>
              </a:ext>
            </a:extLst>
          </p:cNvPr>
          <p:cNvSpPr>
            <a:spLocks noGrp="1"/>
          </p:cNvSpPr>
          <p:nvPr>
            <p:ph idx="1"/>
          </p:nvPr>
        </p:nvSpPr>
        <p:spPr>
          <a:xfrm>
            <a:off x="624417" y="574158"/>
            <a:ext cx="10972800" cy="5369443"/>
          </a:xfrm>
        </p:spPr>
        <p:txBody>
          <a:bodyPr/>
          <a:lstStyle/>
          <a:p>
            <a:r>
              <a:rPr lang="nb-NO" dirty="0"/>
              <a:t>Visjon </a:t>
            </a:r>
          </a:p>
          <a:p>
            <a:r>
              <a:rPr lang="nb-NO" sz="2800" dirty="0"/>
              <a:t>I 2026 har Sør-Varanger en effektiv, moderne og fremtidsretta infrastruktur som bidrar til at kommunen er foretrukket etableringssted for bedrifter, ungdom og tilflyttere. </a:t>
            </a:r>
          </a:p>
          <a:p>
            <a:endParaRPr lang="nb-NO" dirty="0"/>
          </a:p>
          <a:p>
            <a:r>
              <a:rPr lang="nb-NO" dirty="0"/>
              <a:t>Delmål </a:t>
            </a:r>
          </a:p>
          <a:p>
            <a:pPr lvl="1"/>
            <a:r>
              <a:rPr lang="nb-NO" sz="2800" dirty="0"/>
              <a:t>Næringsliv, forvaltning og private husstander har tilgang til reell og stabil høykapasitets fibernett Sør-Varanger har en helsefremmende infrastruktur</a:t>
            </a:r>
          </a:p>
        </p:txBody>
      </p:sp>
      <p:sp>
        <p:nvSpPr>
          <p:cNvPr id="4" name="Plassholder for bunntekst 3">
            <a:extLst>
              <a:ext uri="{FF2B5EF4-FFF2-40B4-BE49-F238E27FC236}">
                <a16:creationId xmlns:a16="http://schemas.microsoft.com/office/drawing/2014/main" id="{E61CEA13-2858-435D-A7B4-CD40AF554DAF}"/>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26382005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7D07C059-FC9E-4861-A2FA-2B815DEB7810}"/>
              </a:ext>
            </a:extLst>
          </p:cNvPr>
          <p:cNvSpPr>
            <a:spLocks noGrp="1"/>
          </p:cNvSpPr>
          <p:nvPr>
            <p:ph idx="1"/>
          </p:nvPr>
        </p:nvSpPr>
        <p:spPr>
          <a:xfrm>
            <a:off x="624417" y="574158"/>
            <a:ext cx="10972800" cy="5369443"/>
          </a:xfrm>
        </p:spPr>
        <p:txBody>
          <a:bodyPr/>
          <a:lstStyle/>
          <a:p>
            <a:r>
              <a:rPr lang="nb-NO" dirty="0"/>
              <a:t>Visjon </a:t>
            </a:r>
          </a:p>
          <a:p>
            <a:pPr lvl="1"/>
            <a:r>
              <a:rPr lang="nb-NO" dirty="0"/>
              <a:t>Regionssenteret Sør-Varanger er den kommunen med størst konkurransekraft og verdiskapning i hele Øst-Finnmark </a:t>
            </a:r>
          </a:p>
          <a:p>
            <a:r>
              <a:rPr lang="nb-NO" dirty="0"/>
              <a:t>Visjon </a:t>
            </a:r>
          </a:p>
          <a:p>
            <a:pPr lvl="1"/>
            <a:r>
              <a:rPr lang="nb-NO" dirty="0"/>
              <a:t>I 2026 preges Sør-Varanger av levende lokalsamfunn med aktive og engasjerte innbyggere og velfungerende og målrettede tjenester </a:t>
            </a:r>
          </a:p>
          <a:p>
            <a:r>
              <a:rPr lang="nb-NO" dirty="0"/>
              <a:t>Delmål </a:t>
            </a:r>
          </a:p>
          <a:p>
            <a:pPr lvl="1"/>
            <a:r>
              <a:rPr lang="nb-NO" dirty="0"/>
              <a:t>Sør-Varanger kommune vil gjøre det attraktivt å ta helsefremmende valg i hverdagen En god fysisk og psykisk helse i befolkningen Ha en helsefremmende infrastruktursatsning og arealforvaltning</a:t>
            </a:r>
            <a:endParaRPr lang="nb-NO" sz="2400" dirty="0"/>
          </a:p>
        </p:txBody>
      </p:sp>
      <p:sp>
        <p:nvSpPr>
          <p:cNvPr id="4" name="Plassholder for bunntekst 3">
            <a:extLst>
              <a:ext uri="{FF2B5EF4-FFF2-40B4-BE49-F238E27FC236}">
                <a16:creationId xmlns:a16="http://schemas.microsoft.com/office/drawing/2014/main" id="{E61CEA13-2858-435D-A7B4-CD40AF554DAF}"/>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32045869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A7EEB4E-137B-46A3-80BA-D8BFAFEDEB44}"/>
              </a:ext>
            </a:extLst>
          </p:cNvPr>
          <p:cNvSpPr>
            <a:spLocks noGrp="1"/>
          </p:cNvSpPr>
          <p:nvPr>
            <p:ph type="title"/>
          </p:nvPr>
        </p:nvSpPr>
        <p:spPr/>
        <p:txBody>
          <a:bodyPr/>
          <a:lstStyle/>
          <a:p>
            <a:r>
              <a:rPr lang="nb-NO" dirty="0"/>
              <a:t>Strategisk oppvekstplan 2021-2031</a:t>
            </a:r>
          </a:p>
        </p:txBody>
      </p:sp>
      <p:sp>
        <p:nvSpPr>
          <p:cNvPr id="3" name="Plassholder for innhold 2">
            <a:extLst>
              <a:ext uri="{FF2B5EF4-FFF2-40B4-BE49-F238E27FC236}">
                <a16:creationId xmlns:a16="http://schemas.microsoft.com/office/drawing/2014/main" id="{B82A308A-833E-4716-A06F-8F91671879C3}"/>
              </a:ext>
            </a:extLst>
          </p:cNvPr>
          <p:cNvSpPr>
            <a:spLocks noGrp="1"/>
          </p:cNvSpPr>
          <p:nvPr>
            <p:ph idx="1"/>
          </p:nvPr>
        </p:nvSpPr>
        <p:spPr/>
        <p:txBody>
          <a:bodyPr/>
          <a:lstStyle/>
          <a:p>
            <a:r>
              <a:rPr lang="nb-NO" dirty="0"/>
              <a:t>Bidra til at oppvekstmiljøet preges av trygghet, trivsel og tilhørighet</a:t>
            </a:r>
          </a:p>
          <a:p>
            <a:r>
              <a:rPr lang="nb-NO" dirty="0"/>
              <a:t>Barn og unge i Sør-Varanger skal ha en oppvekst preget av trygghet, glede og mestring.</a:t>
            </a:r>
          </a:p>
          <a:p>
            <a:r>
              <a:rPr lang="nb-NO" dirty="0"/>
              <a:t>Barnas beste og respekt for både barndommens egenverdi og hvert enkelt barn skal ligge til grunn for innsatsen i oppvekstsektoren i Sør-Varanger kommune.</a:t>
            </a:r>
          </a:p>
          <a:p>
            <a:endParaRPr lang="nb-NO" dirty="0"/>
          </a:p>
        </p:txBody>
      </p:sp>
      <p:sp>
        <p:nvSpPr>
          <p:cNvPr id="4" name="Plassholder for bunntekst 3">
            <a:extLst>
              <a:ext uri="{FF2B5EF4-FFF2-40B4-BE49-F238E27FC236}">
                <a16:creationId xmlns:a16="http://schemas.microsoft.com/office/drawing/2014/main" id="{27680F74-46DB-454C-9561-473FB2326B0C}"/>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1560743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06942E8-5B94-469E-93F7-C17CD257ED2A}"/>
              </a:ext>
            </a:extLst>
          </p:cNvPr>
          <p:cNvSpPr>
            <a:spLocks noGrp="1"/>
          </p:cNvSpPr>
          <p:nvPr>
            <p:ph type="title"/>
          </p:nvPr>
        </p:nvSpPr>
        <p:spPr>
          <a:xfrm>
            <a:off x="507459" y="485777"/>
            <a:ext cx="10972800" cy="990600"/>
          </a:xfrm>
        </p:spPr>
        <p:txBody>
          <a:bodyPr/>
          <a:lstStyle/>
          <a:p>
            <a:r>
              <a:rPr lang="nb-NO" sz="3600" dirty="0"/>
              <a:t>Strategisk plan for helse, omsorg og velferd 2020-2030</a:t>
            </a:r>
          </a:p>
        </p:txBody>
      </p:sp>
      <p:sp>
        <p:nvSpPr>
          <p:cNvPr id="3" name="Plassholder for innhold 2">
            <a:extLst>
              <a:ext uri="{FF2B5EF4-FFF2-40B4-BE49-F238E27FC236}">
                <a16:creationId xmlns:a16="http://schemas.microsoft.com/office/drawing/2014/main" id="{6D0B2A4F-CABD-439A-BB37-FAC03480A4F7}"/>
              </a:ext>
            </a:extLst>
          </p:cNvPr>
          <p:cNvSpPr>
            <a:spLocks noGrp="1"/>
          </p:cNvSpPr>
          <p:nvPr>
            <p:ph idx="1"/>
          </p:nvPr>
        </p:nvSpPr>
        <p:spPr/>
        <p:txBody>
          <a:bodyPr/>
          <a:lstStyle/>
          <a:p>
            <a:r>
              <a:rPr lang="nb-NO" dirty="0"/>
              <a:t>Formålet er å klargjøre og konkretisere utfordringene i Sør-Varanger kommune og erstatter omsorgsplan 2022.</a:t>
            </a:r>
          </a:p>
          <a:p>
            <a:r>
              <a:rPr lang="nb-NO" dirty="0"/>
              <a:t>Utvikling av ansatte og organisasjon </a:t>
            </a:r>
          </a:p>
          <a:p>
            <a:pPr lvl="1"/>
            <a:r>
              <a:rPr lang="nb-NO" sz="2400" dirty="0"/>
              <a:t>Gode tjenester som oppfyller lovkrav til kommunens innbyggere krever samhandling mellom kommunens ansatte, brukere og frivillige.</a:t>
            </a:r>
          </a:p>
          <a:p>
            <a:r>
              <a:rPr lang="nb-NO" dirty="0"/>
              <a:t>Eldreomsorg</a:t>
            </a:r>
          </a:p>
          <a:p>
            <a:r>
              <a:rPr lang="nb-NO" sz="2000" dirty="0"/>
              <a:t>I perioden frem til 2030 vil vi få flere eldre og færre i yrkesaktiv alder i samfunnet vårt. Det betyr at flere må bo lengre hjemme med færre tjenester. Det blir viktig å hjelpe innbyggerne til å være trygg i eget hjem. Dette skal vi gjøre med ny teknologi og nye arbeidsmåter. En viktig del av tjenestene til eldre vil i planperioden være å sette innbyggerne i stand til å mestre alderdommen.</a:t>
            </a:r>
          </a:p>
          <a:p>
            <a:pPr lvl="1"/>
            <a:endParaRPr lang="nb-NO" dirty="0"/>
          </a:p>
        </p:txBody>
      </p:sp>
      <p:sp>
        <p:nvSpPr>
          <p:cNvPr id="4" name="Plassholder for bunntekst 3">
            <a:extLst>
              <a:ext uri="{FF2B5EF4-FFF2-40B4-BE49-F238E27FC236}">
                <a16:creationId xmlns:a16="http://schemas.microsoft.com/office/drawing/2014/main" id="{8190D7A6-0ED9-4DAD-8BF4-0DADB28A14AF}"/>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580469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CBAF1BE-A27B-4EE5-AFC8-6242BAE69025}"/>
              </a:ext>
            </a:extLst>
          </p:cNvPr>
          <p:cNvSpPr>
            <a:spLocks noGrp="1" noChangeArrowheads="1"/>
          </p:cNvSpPr>
          <p:nvPr>
            <p:ph type="title"/>
          </p:nvPr>
        </p:nvSpPr>
        <p:spPr/>
        <p:txBody>
          <a:bodyPr/>
          <a:lstStyle/>
          <a:p>
            <a:r>
              <a:rPr lang="nb-NO" altLang="nb-NO" sz="3000" dirty="0">
                <a:latin typeface="Arial" panose="020B0604020202020204" pitchFamily="34" charset="0"/>
                <a:cs typeface="Arial" panose="020B0604020202020204" pitchFamily="34" charset="0"/>
              </a:rPr>
              <a:t>HVORFOR LANGSIKTIG OG HELHETLIG KOMMUNEPLANLEGGING?</a:t>
            </a:r>
            <a:r>
              <a:rPr lang="nb-NO" altLang="nb-NO" sz="3000" dirty="0"/>
              <a:t> </a:t>
            </a:r>
          </a:p>
        </p:txBody>
      </p:sp>
      <p:sp>
        <p:nvSpPr>
          <p:cNvPr id="4099" name="Rectangle 3">
            <a:extLst>
              <a:ext uri="{FF2B5EF4-FFF2-40B4-BE49-F238E27FC236}">
                <a16:creationId xmlns:a16="http://schemas.microsoft.com/office/drawing/2014/main" id="{80C29495-EC39-445E-9350-D3857A59856B}"/>
              </a:ext>
            </a:extLst>
          </p:cNvPr>
          <p:cNvSpPr>
            <a:spLocks noGrp="1" noChangeArrowheads="1"/>
          </p:cNvSpPr>
          <p:nvPr>
            <p:ph type="body" idx="1"/>
          </p:nvPr>
        </p:nvSpPr>
        <p:spPr>
          <a:xfrm>
            <a:off x="1662545" y="1752600"/>
            <a:ext cx="8319655" cy="4389582"/>
          </a:xfrm>
        </p:spPr>
        <p:txBody>
          <a:bodyPr/>
          <a:lstStyle/>
          <a:p>
            <a:pPr>
              <a:lnSpc>
                <a:spcPct val="90000"/>
              </a:lnSpc>
              <a:buFontTx/>
              <a:buNone/>
            </a:pPr>
            <a:r>
              <a:rPr lang="nb-NO" altLang="nb-NO" sz="1800" b="1" dirty="0">
                <a:latin typeface="Arial" panose="020B0604020202020204" pitchFamily="34" charset="0"/>
                <a:cs typeface="Arial" panose="020B0604020202020204" pitchFamily="34" charset="0"/>
              </a:rPr>
              <a:t>EN DEL AV OFFENTLIG STYRING OG FORVALTNING</a:t>
            </a:r>
          </a:p>
          <a:p>
            <a:pPr>
              <a:lnSpc>
                <a:spcPct val="90000"/>
              </a:lnSpc>
            </a:pPr>
            <a:r>
              <a:rPr lang="nb-NO" altLang="nb-NO" sz="1800" dirty="0">
                <a:latin typeface="Arial" panose="020B0604020202020204" pitchFamily="34" charset="0"/>
                <a:cs typeface="Arial" panose="020B0604020202020204" pitchFamily="34" charset="0"/>
              </a:rPr>
              <a:t>Oppnå internasjonale, nasjonale, regionale og lokale målsettinger</a:t>
            </a:r>
            <a:endParaRPr lang="nb-NO" altLang="nb-NO" sz="1800" dirty="0">
              <a:cs typeface="Times New Roman" panose="02020603050405020304" pitchFamily="18" charset="0"/>
            </a:endParaRPr>
          </a:p>
          <a:p>
            <a:pPr>
              <a:lnSpc>
                <a:spcPct val="90000"/>
              </a:lnSpc>
            </a:pPr>
            <a:r>
              <a:rPr lang="nb-NO" altLang="nb-NO" sz="1800" dirty="0">
                <a:latin typeface="Arial" panose="020B0604020202020204" pitchFamily="34" charset="0"/>
                <a:cs typeface="Arial" panose="020B0604020202020204" pitchFamily="34" charset="0"/>
              </a:rPr>
              <a:t>Samordne statlig, regionalt og lokalt nivå</a:t>
            </a:r>
          </a:p>
          <a:p>
            <a:pPr>
              <a:lnSpc>
                <a:spcPct val="90000"/>
              </a:lnSpc>
            </a:pPr>
            <a:r>
              <a:rPr lang="nb-NO" altLang="nb-NO" sz="1800" dirty="0">
                <a:latin typeface="Arial" panose="020B0604020202020204" pitchFamily="34" charset="0"/>
                <a:cs typeface="Arial" panose="020B0604020202020204" pitchFamily="34" charset="0"/>
              </a:rPr>
              <a:t>Samordne sektorer</a:t>
            </a:r>
            <a:endParaRPr lang="nb-NO" altLang="nb-NO" sz="1800" dirty="0">
              <a:cs typeface="Times New Roman" panose="02020603050405020304" pitchFamily="18" charset="0"/>
            </a:endParaRPr>
          </a:p>
          <a:p>
            <a:pPr>
              <a:lnSpc>
                <a:spcPct val="90000"/>
              </a:lnSpc>
              <a:buFontTx/>
              <a:buNone/>
            </a:pPr>
            <a:r>
              <a:rPr lang="nb-NO" altLang="nb-NO" sz="1800" dirty="0">
                <a:latin typeface="Arial" panose="020B0604020202020204" pitchFamily="34" charset="0"/>
                <a:cs typeface="Arial" panose="020B0604020202020204" pitchFamily="34" charset="0"/>
              </a:rPr>
              <a:t> </a:t>
            </a:r>
            <a:endParaRPr lang="nb-NO" altLang="nb-NO" sz="1800" dirty="0">
              <a:cs typeface="Times New Roman" panose="02020603050405020304" pitchFamily="18" charset="0"/>
            </a:endParaRPr>
          </a:p>
          <a:p>
            <a:pPr>
              <a:lnSpc>
                <a:spcPct val="90000"/>
              </a:lnSpc>
              <a:buFontTx/>
              <a:buNone/>
            </a:pPr>
            <a:r>
              <a:rPr lang="nb-NO" altLang="nb-NO" sz="1800" b="1" dirty="0">
                <a:latin typeface="Arial" panose="020B0604020202020204" pitchFamily="34" charset="0"/>
                <a:cs typeface="Arial" panose="020B0604020202020204" pitchFamily="34" charset="0"/>
              </a:rPr>
              <a:t>TILRETTELEGGE FOR/STYRE SAMFUNNSUTVIKLING </a:t>
            </a:r>
            <a:endParaRPr lang="nb-NO" altLang="nb-NO" sz="1800" b="1" dirty="0">
              <a:cs typeface="Times New Roman" panose="02020603050405020304" pitchFamily="18" charset="0"/>
            </a:endParaRPr>
          </a:p>
          <a:p>
            <a:pPr>
              <a:lnSpc>
                <a:spcPct val="90000"/>
              </a:lnSpc>
            </a:pPr>
            <a:r>
              <a:rPr lang="nb-NO" altLang="nb-NO" sz="1800" dirty="0">
                <a:latin typeface="Arial" panose="020B0604020202020204" pitchFamily="34" charset="0"/>
                <a:cs typeface="Arial" panose="020B0604020202020204" pitchFamily="34" charset="0"/>
              </a:rPr>
              <a:t>Oppnå politiske ønsker og visjoner</a:t>
            </a:r>
          </a:p>
          <a:p>
            <a:pPr>
              <a:lnSpc>
                <a:spcPct val="90000"/>
              </a:lnSpc>
            </a:pPr>
            <a:r>
              <a:rPr lang="nb-NO" altLang="nb-NO" sz="1800" dirty="0">
                <a:latin typeface="Arial" panose="020B0604020202020204" pitchFamily="34" charset="0"/>
                <a:cs typeface="Arial" panose="020B0604020202020204" pitchFamily="34" charset="0"/>
              </a:rPr>
              <a:t>Samarbeid offentlig/privat/frivillighet (kommune 3.0)</a:t>
            </a:r>
          </a:p>
          <a:p>
            <a:pPr>
              <a:lnSpc>
                <a:spcPct val="90000"/>
              </a:lnSpc>
            </a:pPr>
            <a:r>
              <a:rPr lang="nb-NO" altLang="nb-NO" sz="1800" dirty="0">
                <a:latin typeface="Arial" panose="020B0604020202020204" pitchFamily="34" charset="0"/>
                <a:cs typeface="Arial" panose="020B0604020202020204" pitchFamily="34" charset="0"/>
              </a:rPr>
              <a:t>Bruke samfunnets ressurser på en god måte</a:t>
            </a:r>
          </a:p>
          <a:p>
            <a:pPr>
              <a:lnSpc>
                <a:spcPct val="90000"/>
              </a:lnSpc>
            </a:pPr>
            <a:endParaRPr lang="nb-NO" altLang="nb-NO" sz="1800" dirty="0">
              <a:latin typeface="Arial" panose="020B0604020202020204" pitchFamily="34" charset="0"/>
              <a:cs typeface="Arial" panose="020B0604020202020204" pitchFamily="34" charset="0"/>
            </a:endParaRPr>
          </a:p>
          <a:p>
            <a:pPr>
              <a:lnSpc>
                <a:spcPct val="90000"/>
              </a:lnSpc>
              <a:buFontTx/>
              <a:buNone/>
            </a:pPr>
            <a:r>
              <a:rPr lang="nb-NO" altLang="nb-NO" sz="1800" dirty="0">
                <a:latin typeface="Arial" panose="020B0604020202020204" pitchFamily="34" charset="0"/>
                <a:cs typeface="Arial" panose="020B0604020202020204" pitchFamily="34" charset="0"/>
              </a:rPr>
              <a:t> </a:t>
            </a:r>
            <a:r>
              <a:rPr lang="nb-NO" altLang="nb-NO" sz="1800" b="1" dirty="0">
                <a:latin typeface="Arial" panose="020B0604020202020204" pitchFamily="34" charset="0"/>
                <a:cs typeface="Arial" panose="020B0604020202020204" pitchFamily="34" charset="0"/>
              </a:rPr>
              <a:t>STYRE KOMMUNEN SOM ORGANISASJON</a:t>
            </a:r>
            <a:endParaRPr lang="nb-NO" altLang="nb-NO" sz="1800" b="1" dirty="0">
              <a:cs typeface="Times New Roman" panose="02020603050405020304" pitchFamily="18" charset="0"/>
            </a:endParaRPr>
          </a:p>
          <a:p>
            <a:pPr>
              <a:lnSpc>
                <a:spcPct val="90000"/>
              </a:lnSpc>
            </a:pPr>
            <a:r>
              <a:rPr lang="nb-NO" altLang="nb-NO" sz="1800" dirty="0">
                <a:latin typeface="Arial" panose="020B0604020202020204" pitchFamily="34" charset="0"/>
                <a:cs typeface="Arial" panose="020B0604020202020204" pitchFamily="34" charset="0"/>
              </a:rPr>
              <a:t>Økonomiplan</a:t>
            </a:r>
          </a:p>
          <a:p>
            <a:pPr>
              <a:lnSpc>
                <a:spcPct val="90000"/>
              </a:lnSpc>
            </a:pPr>
            <a:r>
              <a:rPr lang="nb-NO" altLang="nb-NO" sz="1800" dirty="0">
                <a:latin typeface="Arial" panose="020B0604020202020204" pitchFamily="34" charset="0"/>
                <a:cs typeface="Arial" panose="020B0604020202020204" pitchFamily="34" charset="0"/>
              </a:rPr>
              <a:t>Virksomhetsplanlegging</a:t>
            </a:r>
          </a:p>
          <a:p>
            <a:pPr>
              <a:lnSpc>
                <a:spcPct val="90000"/>
              </a:lnSpc>
            </a:pPr>
            <a:r>
              <a:rPr lang="nb-NO" altLang="nb-NO" sz="1800" dirty="0">
                <a:latin typeface="Arial" panose="020B0604020202020204" pitchFamily="34" charset="0"/>
                <a:cs typeface="Arial" panose="020B0604020202020204" pitchFamily="34" charset="0"/>
              </a:rPr>
              <a:t>Sørge for god ressursutnyttelse (effektiv drift)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A1885347-1D6A-4B15-BF8D-70E300DB268A}"/>
              </a:ext>
            </a:extLst>
          </p:cNvPr>
          <p:cNvSpPr>
            <a:spLocks noGrp="1"/>
          </p:cNvSpPr>
          <p:nvPr>
            <p:ph idx="1"/>
          </p:nvPr>
        </p:nvSpPr>
        <p:spPr>
          <a:xfrm>
            <a:off x="624417" y="818708"/>
            <a:ext cx="10972800" cy="5124894"/>
          </a:xfrm>
        </p:spPr>
        <p:txBody>
          <a:bodyPr/>
          <a:lstStyle/>
          <a:p>
            <a:r>
              <a:rPr lang="nb-NO" dirty="0"/>
              <a:t>Helse og forebygging</a:t>
            </a:r>
          </a:p>
          <a:p>
            <a:pPr lvl="1"/>
            <a:r>
              <a:rPr lang="nb-NO" sz="2000" dirty="0"/>
              <a:t>Et samfunn som fremmer mestring og tilhørighet kjennetegnes av arenaer for høyere utdanning, arbeid og aktivitet der man kan finne mening og fellesskap. </a:t>
            </a:r>
          </a:p>
          <a:p>
            <a:pPr lvl="1"/>
            <a:r>
              <a:rPr lang="nb-NO" sz="2000" dirty="0"/>
              <a:t>Grunnlaget for helhetlig livsmestring og god helse må skapes i alle sektorer og i hele samfunnet. </a:t>
            </a:r>
          </a:p>
          <a:p>
            <a:pPr lvl="1"/>
            <a:r>
              <a:rPr lang="nb-NO" sz="2000" dirty="0"/>
              <a:t>Barn og unge må oppleve trygghet, omsorg og mestring på alle arenaer gjennom hele barndommen, både i familien, i barnehagen og på skolen. Voksne må oppleve trygghet hjemme, i arbeidslivet og i møte med tjenestene våre</a:t>
            </a:r>
          </a:p>
          <a:p>
            <a:pPr lvl="1"/>
            <a:r>
              <a:rPr lang="nb-NO" sz="2000" dirty="0"/>
              <a:t>Tjenestene våre skal også inkludere god hjelp til innbyggere som har vansker med rus eller sin psykiske helse. </a:t>
            </a:r>
          </a:p>
          <a:p>
            <a:pPr lvl="1"/>
            <a:r>
              <a:rPr lang="nb-NO" sz="2000" dirty="0"/>
              <a:t>Innbyggeren skal gis mulighet til å oppnå best mulig funksjons- og mestringsevne og selvstendighet. Deltagelse i utdanning og arbeidsliv, sosialt og i samfunnet for øvrig er viktig for alle innbyggere.</a:t>
            </a:r>
          </a:p>
        </p:txBody>
      </p:sp>
      <p:sp>
        <p:nvSpPr>
          <p:cNvPr id="4" name="Plassholder for bunntekst 3">
            <a:extLst>
              <a:ext uri="{FF2B5EF4-FFF2-40B4-BE49-F238E27FC236}">
                <a16:creationId xmlns:a16="http://schemas.microsoft.com/office/drawing/2014/main" id="{0505DBEA-BBE7-4862-A53A-A57D761DDBB5}"/>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42090529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06942E8-5B94-469E-93F7-C17CD257ED2A}"/>
              </a:ext>
            </a:extLst>
          </p:cNvPr>
          <p:cNvSpPr>
            <a:spLocks noGrp="1"/>
          </p:cNvSpPr>
          <p:nvPr>
            <p:ph type="title"/>
          </p:nvPr>
        </p:nvSpPr>
        <p:spPr/>
        <p:txBody>
          <a:bodyPr/>
          <a:lstStyle/>
          <a:p>
            <a:r>
              <a:rPr lang="nb-NO" sz="3600" dirty="0"/>
              <a:t>Kommunedelplan for idrett og fysisk aktivitet 2018-2028</a:t>
            </a:r>
          </a:p>
        </p:txBody>
      </p:sp>
      <p:sp>
        <p:nvSpPr>
          <p:cNvPr id="3" name="Plassholder for innhold 2">
            <a:extLst>
              <a:ext uri="{FF2B5EF4-FFF2-40B4-BE49-F238E27FC236}">
                <a16:creationId xmlns:a16="http://schemas.microsoft.com/office/drawing/2014/main" id="{6D0B2A4F-CABD-439A-BB37-FAC03480A4F7}"/>
              </a:ext>
            </a:extLst>
          </p:cNvPr>
          <p:cNvSpPr>
            <a:spLocks noGrp="1"/>
          </p:cNvSpPr>
          <p:nvPr>
            <p:ph idx="1"/>
          </p:nvPr>
        </p:nvSpPr>
        <p:spPr/>
        <p:txBody>
          <a:bodyPr/>
          <a:lstStyle/>
          <a:p>
            <a:r>
              <a:rPr lang="nb-NO" dirty="0"/>
              <a:t>Hovedmålet er at i 2028 skal befolkningen i Sør-Varanger være fysisk aktiv og ved god helse. Sør-Varanger kommune skal stimulere og motivere til økt fysisk aktivitet gjennom et variert anleggs- og aktivitetstilbud, tilrettelagt for alle.</a:t>
            </a:r>
          </a:p>
          <a:p>
            <a:r>
              <a:rPr lang="nb-NO" dirty="0"/>
              <a:t>Delmål</a:t>
            </a:r>
          </a:p>
          <a:p>
            <a:pPr lvl="1"/>
            <a:r>
              <a:rPr lang="nb-NO" dirty="0"/>
              <a:t>Økt hverdagsaktivitet</a:t>
            </a:r>
          </a:p>
          <a:p>
            <a:pPr lvl="1"/>
            <a:r>
              <a:rPr lang="nb-NO" dirty="0"/>
              <a:t>Gode arenaer og anlegg for fysisk aktivitet</a:t>
            </a:r>
          </a:p>
          <a:p>
            <a:pPr lvl="1"/>
            <a:r>
              <a:rPr lang="nb-NO" dirty="0"/>
              <a:t>Bedre kompetanse og samarbeid</a:t>
            </a:r>
          </a:p>
        </p:txBody>
      </p:sp>
      <p:sp>
        <p:nvSpPr>
          <p:cNvPr id="4" name="Plassholder for bunntekst 3">
            <a:extLst>
              <a:ext uri="{FF2B5EF4-FFF2-40B4-BE49-F238E27FC236}">
                <a16:creationId xmlns:a16="http://schemas.microsoft.com/office/drawing/2014/main" id="{8190D7A6-0ED9-4DAD-8BF4-0DADB28A14AF}"/>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40900825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06942E8-5B94-469E-93F7-C17CD257ED2A}"/>
              </a:ext>
            </a:extLst>
          </p:cNvPr>
          <p:cNvSpPr>
            <a:spLocks noGrp="1"/>
          </p:cNvSpPr>
          <p:nvPr>
            <p:ph type="title"/>
          </p:nvPr>
        </p:nvSpPr>
        <p:spPr/>
        <p:txBody>
          <a:bodyPr/>
          <a:lstStyle/>
          <a:p>
            <a:r>
              <a:rPr lang="nb-NO" dirty="0"/>
              <a:t>Trafikksikkerhetsplan 2021-2024</a:t>
            </a:r>
          </a:p>
        </p:txBody>
      </p:sp>
      <p:sp>
        <p:nvSpPr>
          <p:cNvPr id="3" name="Plassholder for innhold 2">
            <a:extLst>
              <a:ext uri="{FF2B5EF4-FFF2-40B4-BE49-F238E27FC236}">
                <a16:creationId xmlns:a16="http://schemas.microsoft.com/office/drawing/2014/main" id="{6D0B2A4F-CABD-439A-BB37-FAC03480A4F7}"/>
              </a:ext>
            </a:extLst>
          </p:cNvPr>
          <p:cNvSpPr>
            <a:spLocks noGrp="1"/>
          </p:cNvSpPr>
          <p:nvPr>
            <p:ph idx="1"/>
          </p:nvPr>
        </p:nvSpPr>
        <p:spPr>
          <a:xfrm>
            <a:off x="624417" y="1360968"/>
            <a:ext cx="10972800" cy="4763386"/>
          </a:xfrm>
        </p:spPr>
        <p:txBody>
          <a:bodyPr/>
          <a:lstStyle/>
          <a:p>
            <a:r>
              <a:rPr lang="nb-NO" dirty="0"/>
              <a:t>Visjon</a:t>
            </a:r>
          </a:p>
          <a:p>
            <a:r>
              <a:rPr lang="nb-NO" dirty="0"/>
              <a:t>Det skal være trygt å ferdes i trafikken i Sør-Varanger kommune. Ingen skal bli drept eller varig skadd som følge av trafikkulykker.</a:t>
            </a:r>
          </a:p>
          <a:p>
            <a:endParaRPr lang="nb-NO" dirty="0"/>
          </a:p>
          <a:p>
            <a:r>
              <a:rPr lang="nb-NO" dirty="0"/>
              <a:t>Målsetting</a:t>
            </a:r>
          </a:p>
          <a:p>
            <a:r>
              <a:rPr lang="nb-NO" sz="2400" dirty="0"/>
              <a:t>Antall skadde og drepte som følger av trafikkulykker i Sør-Varanger kommune skal reduseres. I løpet av de siste fire år er det registrert 45 skadde, hvorav 3 hardt skadde. For perioden 2021 -2024 er det mål om at antall skadde skal reduseres.</a:t>
            </a:r>
          </a:p>
          <a:p>
            <a:endParaRPr lang="nb-NO" dirty="0"/>
          </a:p>
          <a:p>
            <a:endParaRPr lang="nb-NO" dirty="0"/>
          </a:p>
        </p:txBody>
      </p:sp>
      <p:sp>
        <p:nvSpPr>
          <p:cNvPr id="4" name="Plassholder for bunntekst 3">
            <a:extLst>
              <a:ext uri="{FF2B5EF4-FFF2-40B4-BE49-F238E27FC236}">
                <a16:creationId xmlns:a16="http://schemas.microsoft.com/office/drawing/2014/main" id="{8190D7A6-0ED9-4DAD-8BF4-0DADB28A14AF}"/>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6399401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8CA1026-09E2-4C36-9A6C-F51062A1FED0}"/>
              </a:ext>
            </a:extLst>
          </p:cNvPr>
          <p:cNvSpPr>
            <a:spLocks noGrp="1"/>
          </p:cNvSpPr>
          <p:nvPr>
            <p:ph type="title"/>
          </p:nvPr>
        </p:nvSpPr>
        <p:spPr/>
        <p:txBody>
          <a:bodyPr/>
          <a:lstStyle/>
          <a:p>
            <a:r>
              <a:rPr lang="nb-NO" dirty="0" err="1"/>
              <a:t>Boligpolitisk</a:t>
            </a:r>
            <a:r>
              <a:rPr lang="nb-NO" dirty="0"/>
              <a:t> plan 2020-2030</a:t>
            </a:r>
          </a:p>
        </p:txBody>
      </p:sp>
      <p:sp>
        <p:nvSpPr>
          <p:cNvPr id="3" name="Plassholder for innhold 2">
            <a:extLst>
              <a:ext uri="{FF2B5EF4-FFF2-40B4-BE49-F238E27FC236}">
                <a16:creationId xmlns:a16="http://schemas.microsoft.com/office/drawing/2014/main" id="{018EB11D-BD12-4231-8CC7-0BF5E2424048}"/>
              </a:ext>
            </a:extLst>
          </p:cNvPr>
          <p:cNvSpPr>
            <a:spLocks noGrp="1"/>
          </p:cNvSpPr>
          <p:nvPr>
            <p:ph idx="1"/>
          </p:nvPr>
        </p:nvSpPr>
        <p:spPr/>
        <p:txBody>
          <a:bodyPr/>
          <a:lstStyle/>
          <a:p>
            <a:r>
              <a:rPr lang="nb-NO" dirty="0" err="1"/>
              <a:t>Boligpolitisk</a:t>
            </a:r>
            <a:r>
              <a:rPr lang="nb-NO" dirty="0"/>
              <a:t> plan er et styringsverktøy for kommunens administrasjon og politikere. Formålet med </a:t>
            </a:r>
            <a:r>
              <a:rPr lang="nb-NO" dirty="0" err="1"/>
              <a:t>boligpolitisk</a:t>
            </a:r>
            <a:r>
              <a:rPr lang="nb-NO" dirty="0"/>
              <a:t> plan er å etablere en helhetlig boligpolitikk for Sør-Varanger kommune som skal sikre at boligutviklingen i hele kommunen blir helhetlig, målrettet og effektiv.</a:t>
            </a:r>
          </a:p>
          <a:p>
            <a:r>
              <a:rPr lang="nb-NO" dirty="0"/>
              <a:t>Visjon</a:t>
            </a:r>
          </a:p>
          <a:p>
            <a:r>
              <a:rPr lang="nb-NO" dirty="0"/>
              <a:t>Alle innbyggere i Sør-Varanger kommune skal ha mulighet til å bo i egnede boliger i gode bomiljø i hele kommunen.</a:t>
            </a:r>
          </a:p>
        </p:txBody>
      </p:sp>
      <p:sp>
        <p:nvSpPr>
          <p:cNvPr id="4" name="Plassholder for bunntekst 3">
            <a:extLst>
              <a:ext uri="{FF2B5EF4-FFF2-40B4-BE49-F238E27FC236}">
                <a16:creationId xmlns:a16="http://schemas.microsoft.com/office/drawing/2014/main" id="{7E75C778-ECDD-4472-A510-69044BE59690}"/>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7150131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4AB9682-9855-4FDC-A85C-A731C4CCF4D4}"/>
              </a:ext>
            </a:extLst>
          </p:cNvPr>
          <p:cNvSpPr>
            <a:spLocks noGrp="1"/>
          </p:cNvSpPr>
          <p:nvPr>
            <p:ph type="title"/>
          </p:nvPr>
        </p:nvSpPr>
        <p:spPr/>
        <p:txBody>
          <a:bodyPr/>
          <a:lstStyle/>
          <a:p>
            <a:r>
              <a:rPr lang="nb-NO" dirty="0"/>
              <a:t>Strategisk næringsplan 2021-2029</a:t>
            </a:r>
          </a:p>
        </p:txBody>
      </p:sp>
      <p:sp>
        <p:nvSpPr>
          <p:cNvPr id="3" name="Plassholder for innhold 2">
            <a:extLst>
              <a:ext uri="{FF2B5EF4-FFF2-40B4-BE49-F238E27FC236}">
                <a16:creationId xmlns:a16="http://schemas.microsoft.com/office/drawing/2014/main" id="{62E5D0F2-DD2F-4E5C-9126-6F7846DD5E78}"/>
              </a:ext>
            </a:extLst>
          </p:cNvPr>
          <p:cNvSpPr>
            <a:spLocks noGrp="1"/>
          </p:cNvSpPr>
          <p:nvPr>
            <p:ph idx="1"/>
          </p:nvPr>
        </p:nvSpPr>
        <p:spPr/>
        <p:txBody>
          <a:bodyPr/>
          <a:lstStyle/>
          <a:p>
            <a:r>
              <a:rPr lang="nb-NO" dirty="0"/>
              <a:t>Visjon</a:t>
            </a:r>
          </a:p>
          <a:p>
            <a:pPr lvl="1"/>
            <a:r>
              <a:rPr lang="nb-NO" dirty="0"/>
              <a:t>En innovativ kommune som samarbeider om nye løsninger</a:t>
            </a:r>
          </a:p>
          <a:p>
            <a:pPr lvl="1"/>
            <a:endParaRPr lang="nb-NO" dirty="0"/>
          </a:p>
          <a:p>
            <a:pPr lvl="2"/>
            <a:r>
              <a:rPr lang="nb-NO" dirty="0"/>
              <a:t>Næringsvennlig kommune</a:t>
            </a:r>
          </a:p>
          <a:p>
            <a:pPr lvl="2"/>
            <a:r>
              <a:rPr lang="nb-NO" dirty="0"/>
              <a:t>Attraktiv by</a:t>
            </a:r>
          </a:p>
          <a:p>
            <a:pPr lvl="2"/>
            <a:r>
              <a:rPr lang="nb-NO" dirty="0"/>
              <a:t>Moderne infrastruktur</a:t>
            </a:r>
          </a:p>
          <a:p>
            <a:pPr lvl="2"/>
            <a:r>
              <a:rPr lang="nb-NO" dirty="0"/>
              <a:t>Innovativt næringsliv</a:t>
            </a:r>
          </a:p>
          <a:p>
            <a:pPr lvl="2"/>
            <a:endParaRPr lang="nb-NO" dirty="0"/>
          </a:p>
        </p:txBody>
      </p:sp>
      <p:sp>
        <p:nvSpPr>
          <p:cNvPr id="4" name="Plassholder for bunntekst 3">
            <a:extLst>
              <a:ext uri="{FF2B5EF4-FFF2-40B4-BE49-F238E27FC236}">
                <a16:creationId xmlns:a16="http://schemas.microsoft.com/office/drawing/2014/main" id="{126B7114-D866-43F7-A332-1F6AE69E1CD0}"/>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15288097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891235E-D37E-4E2F-AF78-0F1D17718049}"/>
              </a:ext>
            </a:extLst>
          </p:cNvPr>
          <p:cNvSpPr>
            <a:spLocks noGrp="1"/>
          </p:cNvSpPr>
          <p:nvPr>
            <p:ph type="title"/>
          </p:nvPr>
        </p:nvSpPr>
        <p:spPr/>
        <p:txBody>
          <a:bodyPr/>
          <a:lstStyle/>
          <a:p>
            <a:r>
              <a:rPr lang="nb-NO" sz="4000" dirty="0"/>
              <a:t>Masterplan for reiselivet: Sør-Varanger mot 2025</a:t>
            </a:r>
          </a:p>
        </p:txBody>
      </p:sp>
      <p:sp>
        <p:nvSpPr>
          <p:cNvPr id="3" name="Plassholder for innhold 2">
            <a:extLst>
              <a:ext uri="{FF2B5EF4-FFF2-40B4-BE49-F238E27FC236}">
                <a16:creationId xmlns:a16="http://schemas.microsoft.com/office/drawing/2014/main" id="{4B247EED-C945-483C-AD0B-59D62572AAC8}"/>
              </a:ext>
            </a:extLst>
          </p:cNvPr>
          <p:cNvSpPr>
            <a:spLocks noGrp="1"/>
          </p:cNvSpPr>
          <p:nvPr>
            <p:ph idx="1"/>
          </p:nvPr>
        </p:nvSpPr>
        <p:spPr>
          <a:xfrm>
            <a:off x="624417" y="1628776"/>
            <a:ext cx="10972800" cy="4314825"/>
          </a:xfrm>
        </p:spPr>
        <p:txBody>
          <a:bodyPr/>
          <a:lstStyle/>
          <a:p>
            <a:r>
              <a:rPr lang="nb-NO" dirty="0"/>
              <a:t>Formålet er og legge langsiktige rammer for utvikling av Sør-Varanger som destinasjon</a:t>
            </a:r>
          </a:p>
          <a:p>
            <a:endParaRPr lang="nb-NO" dirty="0"/>
          </a:p>
          <a:p>
            <a:pPr marL="0" lvl="0" indent="0" eaLnBrk="0" hangingPunct="0">
              <a:spcBef>
                <a:spcPct val="0"/>
              </a:spcBef>
              <a:buClrTx/>
              <a:buSzTx/>
              <a:buNone/>
            </a:pPr>
            <a:r>
              <a:rPr lang="nb-NO" altLang="nb-NO" sz="3200" b="1" dirty="0">
                <a:solidFill>
                  <a:srgbClr val="302F29"/>
                </a:solidFill>
                <a:latin typeface="Arial" panose="020B0604020202020204" pitchFamily="34" charset="0"/>
                <a:cs typeface="Arial" panose="020B0604020202020204" pitchFamily="34" charset="0"/>
              </a:rPr>
              <a:t>Visjon og mål</a:t>
            </a:r>
            <a:endParaRPr lang="nb-NO" altLang="nb-NO" sz="800" dirty="0"/>
          </a:p>
          <a:p>
            <a:pPr marL="327025" lvl="1" indent="0" eaLnBrk="0" hangingPunct="0">
              <a:spcBef>
                <a:spcPct val="0"/>
              </a:spcBef>
              <a:buClrTx/>
              <a:buSzTx/>
              <a:buNone/>
            </a:pPr>
            <a:r>
              <a:rPr lang="nb-NO" altLang="nb-NO" sz="2400" dirty="0">
                <a:solidFill>
                  <a:srgbClr val="302F29"/>
                </a:solidFill>
                <a:latin typeface="Arial" panose="020B0604020202020204" pitchFamily="34" charset="0"/>
                <a:cs typeface="Arial" panose="020B0604020202020204" pitchFamily="34" charset="0"/>
              </a:rPr>
              <a:t>Sør-Varanger skal bli verdenskjent som et helårlig reisemål som byr på sterke og lett tilgjengelige opplevelser basert på arktisk natur og dyreliv og lokal kultur og levemåte.</a:t>
            </a:r>
            <a:endParaRPr lang="nb-NO" altLang="nb-NO" sz="300" dirty="0"/>
          </a:p>
          <a:p>
            <a:pPr marL="327025" lvl="1" indent="0" eaLnBrk="0" hangingPunct="0">
              <a:spcBef>
                <a:spcPct val="0"/>
              </a:spcBef>
              <a:buClrTx/>
              <a:buSzTx/>
              <a:buNone/>
            </a:pPr>
            <a:r>
              <a:rPr lang="nb-NO" altLang="nb-NO" sz="2400" dirty="0">
                <a:solidFill>
                  <a:srgbClr val="302F29"/>
                </a:solidFill>
                <a:latin typeface="Arial" panose="020B0604020202020204" pitchFamily="34" charset="0"/>
                <a:cs typeface="Arial" panose="020B0604020202020204" pitchFamily="34" charset="0"/>
              </a:rPr>
              <a:t>Sør-Varanger som reisemål skal bli særlig kjent for gode opplevelser knyttet til kongekrabben og kunsten å leve godt i det høye nord (Arctic </a:t>
            </a:r>
            <a:r>
              <a:rPr lang="nb-NO" altLang="nb-NO" sz="2400" dirty="0" err="1">
                <a:solidFill>
                  <a:srgbClr val="302F29"/>
                </a:solidFill>
                <a:latin typeface="Arial" panose="020B0604020202020204" pitchFamily="34" charset="0"/>
                <a:cs typeface="Arial" panose="020B0604020202020204" pitchFamily="34" charset="0"/>
              </a:rPr>
              <a:t>living</a:t>
            </a:r>
            <a:r>
              <a:rPr lang="nb-NO" altLang="nb-NO" sz="2400" dirty="0">
                <a:solidFill>
                  <a:srgbClr val="302F29"/>
                </a:solidFill>
                <a:latin typeface="Arial" panose="020B0604020202020204" pitchFamily="34" charset="0"/>
                <a:cs typeface="Arial" panose="020B0604020202020204" pitchFamily="34" charset="0"/>
              </a:rPr>
              <a:t>). Sør-Varanger skal videre oppfattes som et helstøpt, opplevelsesbaser</a:t>
            </a:r>
            <a:endParaRPr lang="nb-NO" sz="2400" dirty="0"/>
          </a:p>
          <a:p>
            <a:endParaRPr lang="nb-NO" dirty="0"/>
          </a:p>
        </p:txBody>
      </p:sp>
      <p:sp>
        <p:nvSpPr>
          <p:cNvPr id="4" name="Plassholder for bunntekst 3">
            <a:extLst>
              <a:ext uri="{FF2B5EF4-FFF2-40B4-BE49-F238E27FC236}">
                <a16:creationId xmlns:a16="http://schemas.microsoft.com/office/drawing/2014/main" id="{5A0083D0-A9A8-4D8C-9F0F-1CCAE7D99072}"/>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24584399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891235E-D37E-4E2F-AF78-0F1D17718049}"/>
              </a:ext>
            </a:extLst>
          </p:cNvPr>
          <p:cNvSpPr>
            <a:spLocks noGrp="1"/>
          </p:cNvSpPr>
          <p:nvPr>
            <p:ph type="title"/>
          </p:nvPr>
        </p:nvSpPr>
        <p:spPr/>
        <p:txBody>
          <a:bodyPr/>
          <a:lstStyle/>
          <a:p>
            <a:r>
              <a:rPr lang="nb-NO" sz="4000" dirty="0"/>
              <a:t>Omstillingsplan for Sør-Varanger 2016-2022</a:t>
            </a:r>
          </a:p>
        </p:txBody>
      </p:sp>
      <p:sp>
        <p:nvSpPr>
          <p:cNvPr id="3" name="Plassholder for innhold 2">
            <a:extLst>
              <a:ext uri="{FF2B5EF4-FFF2-40B4-BE49-F238E27FC236}">
                <a16:creationId xmlns:a16="http://schemas.microsoft.com/office/drawing/2014/main" id="{4B247EED-C945-483C-AD0B-59D62572AAC8}"/>
              </a:ext>
            </a:extLst>
          </p:cNvPr>
          <p:cNvSpPr>
            <a:spLocks noGrp="1"/>
          </p:cNvSpPr>
          <p:nvPr>
            <p:ph idx="1"/>
          </p:nvPr>
        </p:nvSpPr>
        <p:spPr>
          <a:xfrm>
            <a:off x="624417" y="1628776"/>
            <a:ext cx="10972800" cy="4314825"/>
          </a:xfrm>
        </p:spPr>
        <p:txBody>
          <a:bodyPr/>
          <a:lstStyle/>
          <a:p>
            <a:r>
              <a:rPr lang="nb-NO" dirty="0"/>
              <a:t>Bakgrunnen er konkursen i Sydvaranger Gruve AS i 2015</a:t>
            </a:r>
          </a:p>
          <a:p>
            <a:pPr marL="327025" lvl="1" indent="0" eaLnBrk="0" hangingPunct="0">
              <a:spcBef>
                <a:spcPct val="0"/>
              </a:spcBef>
              <a:buClrTx/>
              <a:buSzTx/>
              <a:buNone/>
            </a:pPr>
            <a:r>
              <a:rPr lang="nb-NO" sz="2400" dirty="0"/>
              <a:t>Omstillingsperioden vil vare i seks år fra 1. juli 2016 til 30. juni 2022. Sør-Varanger kommune skal i omstillingsperioden arbeide for å erstatte tapte arbeidsplasser etter konkursen i Sydvaranger Gruve AS inkludert ringvirkninger, samt tapte arbeidsplasser som følge av nedgang i handelstrafikken fra Russland og redusert aktivitet innen petroleumsnæringen</a:t>
            </a:r>
            <a:r>
              <a:rPr lang="nb-NO" sz="3200" dirty="0"/>
              <a:t>.</a:t>
            </a:r>
          </a:p>
          <a:p>
            <a:pPr marL="0" lvl="0" indent="0" eaLnBrk="0" hangingPunct="0">
              <a:spcBef>
                <a:spcPct val="0"/>
              </a:spcBef>
              <a:buClrTx/>
              <a:buSzTx/>
              <a:buNone/>
            </a:pPr>
            <a:r>
              <a:rPr lang="nb-NO" sz="3200" dirty="0"/>
              <a:t>Hovedmål</a:t>
            </a:r>
          </a:p>
          <a:p>
            <a:pPr marL="0" lvl="0" indent="0" eaLnBrk="0" hangingPunct="0">
              <a:spcBef>
                <a:spcPct val="0"/>
              </a:spcBef>
              <a:buClrTx/>
              <a:buSzTx/>
              <a:buNone/>
            </a:pPr>
            <a:r>
              <a:rPr lang="nb-NO" sz="2400" dirty="0"/>
              <a:t>Bidra til å utvikle og sikre utvikle 300 arbeidsplasser i Sør-Varanger i løpet av 6 år. I tillegg skal omstillingsarbeidet bidra til økt robusthet i næringslivet.</a:t>
            </a:r>
          </a:p>
        </p:txBody>
      </p:sp>
      <p:sp>
        <p:nvSpPr>
          <p:cNvPr id="4" name="Plassholder for bunntekst 3">
            <a:extLst>
              <a:ext uri="{FF2B5EF4-FFF2-40B4-BE49-F238E27FC236}">
                <a16:creationId xmlns:a16="http://schemas.microsoft.com/office/drawing/2014/main" id="{5A0083D0-A9A8-4D8C-9F0F-1CCAE7D99072}"/>
              </a:ext>
            </a:extLst>
          </p:cNvPr>
          <p:cNvSpPr>
            <a:spLocks noGrp="1"/>
          </p:cNvSpPr>
          <p:nvPr>
            <p:ph type="ftr" sz="quarter" idx="11"/>
          </p:nvPr>
        </p:nvSpPr>
        <p:spPr/>
        <p:txBody>
          <a:bodyPr/>
          <a:lstStyle/>
          <a:p>
            <a:r>
              <a:rPr lang="en-US" dirty="0"/>
              <a:t>30.10.2023</a:t>
            </a:r>
          </a:p>
        </p:txBody>
      </p:sp>
    </p:spTree>
    <p:extLst>
      <p:ext uri="{BB962C8B-B14F-4D97-AF65-F5344CB8AC3E}">
        <p14:creationId xmlns:p14="http://schemas.microsoft.com/office/powerpoint/2010/main" val="3242913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D4A8FBC-F35B-4EF6-BEA8-03DDAF912B9D}"/>
              </a:ext>
            </a:extLst>
          </p:cNvPr>
          <p:cNvSpPr>
            <a:spLocks noGrp="1"/>
          </p:cNvSpPr>
          <p:nvPr>
            <p:ph type="title"/>
          </p:nvPr>
        </p:nvSpPr>
        <p:spPr/>
        <p:txBody>
          <a:bodyPr/>
          <a:lstStyle/>
          <a:p>
            <a:r>
              <a:rPr lang="nb-NO" dirty="0"/>
              <a:t>Temaplan «Leve hele livet» 2021-2025</a:t>
            </a:r>
          </a:p>
        </p:txBody>
      </p:sp>
      <p:sp>
        <p:nvSpPr>
          <p:cNvPr id="3" name="Plassholder for innhold 2">
            <a:extLst>
              <a:ext uri="{FF2B5EF4-FFF2-40B4-BE49-F238E27FC236}">
                <a16:creationId xmlns:a16="http://schemas.microsoft.com/office/drawing/2014/main" id="{14977AD4-28A2-4507-B268-349FB2B16568}"/>
              </a:ext>
            </a:extLst>
          </p:cNvPr>
          <p:cNvSpPr>
            <a:spLocks noGrp="1"/>
          </p:cNvSpPr>
          <p:nvPr>
            <p:ph idx="1"/>
          </p:nvPr>
        </p:nvSpPr>
        <p:spPr/>
        <p:txBody>
          <a:bodyPr/>
          <a:lstStyle/>
          <a:p>
            <a:r>
              <a:rPr lang="nb-NO" dirty="0"/>
              <a:t>Kvalitetsreformen Leve hele livet skal bidra til at eldre kan mestre livet lenger, ha trygghet for at de får god hjelp når de har behov for det, at pårørende kan bidra uten at de blir utslitt og at ansatte kan bruke sin kompetanse i tjenestene</a:t>
            </a:r>
          </a:p>
          <a:p>
            <a:endParaRPr lang="nb-NO" dirty="0"/>
          </a:p>
          <a:p>
            <a:pPr marL="1136650" lvl="2" indent="-457200">
              <a:buFont typeface="+mj-lt"/>
              <a:buAutoNum type="arabicPeriod"/>
            </a:pPr>
            <a:r>
              <a:rPr lang="nb-NO" dirty="0"/>
              <a:t>ET ALDERSVENNLIG SAMFUNN</a:t>
            </a:r>
          </a:p>
          <a:p>
            <a:pPr marL="1136650" lvl="2" indent="-457200">
              <a:buFont typeface="+mj-lt"/>
              <a:buAutoNum type="arabicPeriod"/>
            </a:pPr>
            <a:r>
              <a:rPr lang="nb-NO" dirty="0"/>
              <a:t>AKTIVITET OG FELLESSKAP </a:t>
            </a:r>
          </a:p>
          <a:p>
            <a:pPr marL="1136650" lvl="2" indent="-457200">
              <a:buFont typeface="+mj-lt"/>
              <a:buAutoNum type="arabicPeriod"/>
            </a:pPr>
            <a:r>
              <a:rPr lang="nb-NO" dirty="0"/>
              <a:t>MAT OG MÅLTIDER </a:t>
            </a:r>
          </a:p>
          <a:p>
            <a:endParaRPr lang="nb-NO" dirty="0"/>
          </a:p>
        </p:txBody>
      </p:sp>
      <p:sp>
        <p:nvSpPr>
          <p:cNvPr id="4" name="Plassholder for bunntekst 3">
            <a:extLst>
              <a:ext uri="{FF2B5EF4-FFF2-40B4-BE49-F238E27FC236}">
                <a16:creationId xmlns:a16="http://schemas.microsoft.com/office/drawing/2014/main" id="{32B5E69D-2AC8-4F64-9F65-B10AC357223B}"/>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909792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D8A2C24-466D-4758-910C-B73171E509F7}"/>
              </a:ext>
            </a:extLst>
          </p:cNvPr>
          <p:cNvSpPr>
            <a:spLocks noGrp="1"/>
          </p:cNvSpPr>
          <p:nvPr>
            <p:ph type="title"/>
          </p:nvPr>
        </p:nvSpPr>
        <p:spPr/>
        <p:txBody>
          <a:bodyPr/>
          <a:lstStyle/>
          <a:p>
            <a:r>
              <a:rPr lang="nb-NO" dirty="0"/>
              <a:t>Temaplan for krigsminner 2023-2033</a:t>
            </a:r>
          </a:p>
        </p:txBody>
      </p:sp>
      <p:sp>
        <p:nvSpPr>
          <p:cNvPr id="3" name="Plassholder for innhold 2">
            <a:extLst>
              <a:ext uri="{FF2B5EF4-FFF2-40B4-BE49-F238E27FC236}">
                <a16:creationId xmlns:a16="http://schemas.microsoft.com/office/drawing/2014/main" id="{ED60FA37-8214-4181-84DA-6FBEAFB3FCC6}"/>
              </a:ext>
            </a:extLst>
          </p:cNvPr>
          <p:cNvSpPr>
            <a:spLocks noGrp="1"/>
          </p:cNvSpPr>
          <p:nvPr>
            <p:ph idx="1"/>
          </p:nvPr>
        </p:nvSpPr>
        <p:spPr/>
        <p:txBody>
          <a:bodyPr/>
          <a:lstStyle/>
          <a:p>
            <a:r>
              <a:rPr lang="nb-NO" dirty="0"/>
              <a:t>Over tid skal Sør-Varanger kommune vurdere verdien av omfanget av krigsminner for å kunne prioritere god forvaltning og bevaring på lang sikt. Planer og dokumentasjon skal være grunnlag for kunnskap om krigsminnene og historien bak, kunne formidles til ulike brukergrupper og benyttes til kunnskapsproduksjon, kunnskapsformidling og destinasjonsutvikling.</a:t>
            </a:r>
          </a:p>
        </p:txBody>
      </p:sp>
      <p:sp>
        <p:nvSpPr>
          <p:cNvPr id="4" name="Plassholder for bunntekst 3">
            <a:extLst>
              <a:ext uri="{FF2B5EF4-FFF2-40B4-BE49-F238E27FC236}">
                <a16:creationId xmlns:a16="http://schemas.microsoft.com/office/drawing/2014/main" id="{B59955A6-6CBC-4F8D-8A15-0C421BC4A72B}"/>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1585064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D65D876-DCA6-4567-9A2F-692AB4782AF2}"/>
              </a:ext>
            </a:extLst>
          </p:cNvPr>
          <p:cNvSpPr>
            <a:spLocks noGrp="1"/>
          </p:cNvSpPr>
          <p:nvPr>
            <p:ph type="title"/>
          </p:nvPr>
        </p:nvSpPr>
        <p:spPr/>
        <p:txBody>
          <a:bodyPr/>
          <a:lstStyle/>
          <a:p>
            <a:r>
              <a:rPr lang="nb-NO" dirty="0"/>
              <a:t>Planer under utarbeidelse</a:t>
            </a:r>
          </a:p>
        </p:txBody>
      </p:sp>
      <p:sp>
        <p:nvSpPr>
          <p:cNvPr id="3" name="Plassholder for innhold 2">
            <a:extLst>
              <a:ext uri="{FF2B5EF4-FFF2-40B4-BE49-F238E27FC236}">
                <a16:creationId xmlns:a16="http://schemas.microsoft.com/office/drawing/2014/main" id="{FB68D806-8FCA-4EBF-BC91-F16C57BF2758}"/>
              </a:ext>
            </a:extLst>
          </p:cNvPr>
          <p:cNvSpPr>
            <a:spLocks noGrp="1"/>
          </p:cNvSpPr>
          <p:nvPr>
            <p:ph idx="1"/>
          </p:nvPr>
        </p:nvSpPr>
        <p:spPr/>
        <p:txBody>
          <a:bodyPr/>
          <a:lstStyle/>
          <a:p>
            <a:r>
              <a:rPr lang="nb-NO" dirty="0"/>
              <a:t>Interkommunal kystsoneplan Varanger</a:t>
            </a:r>
          </a:p>
          <a:p>
            <a:r>
              <a:rPr lang="nb-NO" dirty="0"/>
              <a:t>Byplan Kirkenes</a:t>
            </a:r>
          </a:p>
          <a:p>
            <a:r>
              <a:rPr lang="nb-NO" dirty="0"/>
              <a:t>Hovedplan vei og trafikk</a:t>
            </a:r>
          </a:p>
          <a:p>
            <a:r>
              <a:rPr lang="nb-NO" dirty="0"/>
              <a:t>Hovedplan vann og avløp</a:t>
            </a:r>
          </a:p>
          <a:p>
            <a:r>
              <a:rPr lang="nb-NO" dirty="0"/>
              <a:t>Distriktspolitisk næringsplan</a:t>
            </a:r>
          </a:p>
        </p:txBody>
      </p:sp>
      <p:sp>
        <p:nvSpPr>
          <p:cNvPr id="4" name="Plassholder for bunntekst 3">
            <a:extLst>
              <a:ext uri="{FF2B5EF4-FFF2-40B4-BE49-F238E27FC236}">
                <a16:creationId xmlns:a16="http://schemas.microsoft.com/office/drawing/2014/main" id="{3CBDD213-6B3B-4366-8120-658451915611}"/>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732125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7766765-CF17-4ABB-8EEC-9BD4870892F5}"/>
              </a:ext>
            </a:extLst>
          </p:cNvPr>
          <p:cNvSpPr>
            <a:spLocks noGrp="1"/>
          </p:cNvSpPr>
          <p:nvPr>
            <p:ph type="title"/>
          </p:nvPr>
        </p:nvSpPr>
        <p:spPr/>
        <p:txBody>
          <a:bodyPr/>
          <a:lstStyle/>
          <a:p>
            <a:r>
              <a:rPr lang="nb-NO" dirty="0">
                <a:latin typeface="Arial Rounded MT Bold" panose="020F0704030504030204" pitchFamily="34" charset="0"/>
              </a:rPr>
              <a:t>DET HANDLER OM</a:t>
            </a:r>
          </a:p>
        </p:txBody>
      </p:sp>
      <p:sp>
        <p:nvSpPr>
          <p:cNvPr id="3" name="Plassholder for innhold 2">
            <a:extLst>
              <a:ext uri="{FF2B5EF4-FFF2-40B4-BE49-F238E27FC236}">
                <a16:creationId xmlns:a16="http://schemas.microsoft.com/office/drawing/2014/main" id="{46CF1E6F-5AEF-4FEB-8AB3-BE211EEC507A}"/>
              </a:ext>
            </a:extLst>
          </p:cNvPr>
          <p:cNvSpPr>
            <a:spLocks noGrp="1"/>
          </p:cNvSpPr>
          <p:nvPr>
            <p:ph idx="1"/>
          </p:nvPr>
        </p:nvSpPr>
        <p:spPr/>
        <p:txBody>
          <a:bodyPr/>
          <a:lstStyle/>
          <a:p>
            <a:r>
              <a:rPr lang="nb-NO" dirty="0"/>
              <a:t>Å legge til rette for at samfunnet utvikler seg slik som vi ønsker:</a:t>
            </a:r>
          </a:p>
          <a:p>
            <a:pPr lvl="1"/>
            <a:r>
              <a:rPr lang="nb-NO" dirty="0"/>
              <a:t>Hvor skal vi bo, jobbe, handle, bruke fritiden?</a:t>
            </a:r>
          </a:p>
          <a:p>
            <a:pPr lvl="1"/>
            <a:r>
              <a:rPr lang="nb-NO" dirty="0"/>
              <a:t>Hvordan skal vi legge til rette for næringsutvikling og samtidig ta vare på naturmangfoldet, kulturmiljø i et bærekraftig perspektiv?</a:t>
            </a:r>
          </a:p>
          <a:p>
            <a:pPr lvl="1"/>
            <a:r>
              <a:rPr lang="nb-NO" dirty="0"/>
              <a:t>Å se ulike interesser i en sammenheng og finne best mulig løsning under rådende forhold</a:t>
            </a:r>
          </a:p>
          <a:p>
            <a:pPr lvl="1"/>
            <a:endParaRPr lang="nb-NO" dirty="0"/>
          </a:p>
          <a:p>
            <a:pPr lvl="1"/>
            <a:r>
              <a:rPr lang="nb-NO" dirty="0"/>
              <a:t>HVA VIL VI MED VÅRT SAMFUNN?</a:t>
            </a:r>
          </a:p>
          <a:p>
            <a:pPr lvl="1"/>
            <a:r>
              <a:rPr lang="nb-NO" dirty="0"/>
              <a:t>FÅ TIL ØNSKET ENDRING</a:t>
            </a:r>
          </a:p>
        </p:txBody>
      </p:sp>
      <p:sp>
        <p:nvSpPr>
          <p:cNvPr id="4" name="Plassholder for bunntekst 3">
            <a:extLst>
              <a:ext uri="{FF2B5EF4-FFF2-40B4-BE49-F238E27FC236}">
                <a16:creationId xmlns:a16="http://schemas.microsoft.com/office/drawing/2014/main" id="{94B7E580-30C9-4F12-80CA-B406B9D47FDB}"/>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35262739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027C695-1A5E-4463-87D3-10CC7A6B1102}"/>
              </a:ext>
            </a:extLst>
          </p:cNvPr>
          <p:cNvSpPr>
            <a:spLocks noGrp="1"/>
          </p:cNvSpPr>
          <p:nvPr>
            <p:ph type="title"/>
          </p:nvPr>
        </p:nvSpPr>
        <p:spPr/>
        <p:txBody>
          <a:bodyPr/>
          <a:lstStyle/>
          <a:p>
            <a:r>
              <a:rPr lang="nb-NO" dirty="0">
                <a:latin typeface="Arial Rounded MT Bold" panose="020F0704030504030204" pitchFamily="34" charset="0"/>
              </a:rPr>
              <a:t>Kommunedelplan</a:t>
            </a:r>
            <a:r>
              <a:rPr lang="nb-NO" dirty="0"/>
              <a:t> </a:t>
            </a:r>
            <a:r>
              <a:rPr lang="nb-NO" dirty="0">
                <a:latin typeface="Arial Rounded MT Bold" panose="020F0704030504030204" pitchFamily="34" charset="0"/>
              </a:rPr>
              <a:t>byplan Kirkenes</a:t>
            </a:r>
          </a:p>
        </p:txBody>
      </p:sp>
      <p:sp>
        <p:nvSpPr>
          <p:cNvPr id="3" name="Plassholder for innhold 2">
            <a:extLst>
              <a:ext uri="{FF2B5EF4-FFF2-40B4-BE49-F238E27FC236}">
                <a16:creationId xmlns:a16="http://schemas.microsoft.com/office/drawing/2014/main" id="{AB578A3E-E720-4D60-893E-758D2BB1CD98}"/>
              </a:ext>
            </a:extLst>
          </p:cNvPr>
          <p:cNvSpPr>
            <a:spLocks noGrp="1"/>
          </p:cNvSpPr>
          <p:nvPr>
            <p:ph idx="1"/>
          </p:nvPr>
        </p:nvSpPr>
        <p:spPr/>
        <p:txBody>
          <a:bodyPr/>
          <a:lstStyle/>
          <a:p>
            <a:r>
              <a:rPr lang="nb-NO" dirty="0"/>
              <a:t>Formålet med planarbeidet er å legge til rette for en helhetlig byutvikling i Kirkenes, i tråd med nasjonale mål og retningslinjer og kommunale overordnede føringer</a:t>
            </a:r>
          </a:p>
          <a:p>
            <a:r>
              <a:rPr lang="nb-NO" dirty="0"/>
              <a:t>Overordnede føringer:</a:t>
            </a:r>
          </a:p>
          <a:p>
            <a:pPr lvl="1"/>
            <a:r>
              <a:rPr lang="nb-NO" sz="2400" dirty="0"/>
              <a:t>Kirkenes skal ha et konsentrert sentrum, der sentrum defineres innenfor området S1, til og med Hinkefjæra, i kommuneplanens arealdel.</a:t>
            </a:r>
          </a:p>
          <a:p>
            <a:pPr lvl="1"/>
            <a:r>
              <a:rPr lang="nb-NO" sz="2400" dirty="0"/>
              <a:t>Kirkenes skal åpnes opp mot sjøen. </a:t>
            </a:r>
          </a:p>
          <a:p>
            <a:pPr lvl="1"/>
            <a:r>
              <a:rPr lang="nb-NO" sz="2400" dirty="0"/>
              <a:t>Kirkenes skal ha attraktive og aktivitetsskapende byrom.</a:t>
            </a:r>
          </a:p>
          <a:p>
            <a:pPr lvl="1"/>
            <a:r>
              <a:rPr lang="nb-NO" sz="2400" dirty="0"/>
              <a:t>Næringsområder</a:t>
            </a:r>
          </a:p>
        </p:txBody>
      </p:sp>
      <p:sp>
        <p:nvSpPr>
          <p:cNvPr id="4" name="Plassholder for bunntekst 3">
            <a:extLst>
              <a:ext uri="{FF2B5EF4-FFF2-40B4-BE49-F238E27FC236}">
                <a16:creationId xmlns:a16="http://schemas.microsoft.com/office/drawing/2014/main" id="{07449C92-BEE9-4F90-B3C0-87A97008963B}"/>
              </a:ext>
            </a:extLst>
          </p:cNvPr>
          <p:cNvSpPr>
            <a:spLocks noGrp="1"/>
          </p:cNvSpPr>
          <p:nvPr>
            <p:ph type="ftr" sz="quarter" idx="11"/>
          </p:nvPr>
        </p:nvSpPr>
        <p:spPr/>
        <p:txBody>
          <a:bodyPr/>
          <a:lstStyle/>
          <a:p>
            <a:r>
              <a:rPr lang="en-US" dirty="0"/>
              <a:t>30.10.2023</a:t>
            </a:r>
          </a:p>
        </p:txBody>
      </p:sp>
    </p:spTree>
    <p:extLst>
      <p:ext uri="{BB962C8B-B14F-4D97-AF65-F5344CB8AC3E}">
        <p14:creationId xmlns:p14="http://schemas.microsoft.com/office/powerpoint/2010/main" val="9864139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027C695-1A5E-4463-87D3-10CC7A6B1102}"/>
              </a:ext>
            </a:extLst>
          </p:cNvPr>
          <p:cNvSpPr>
            <a:spLocks noGrp="1"/>
          </p:cNvSpPr>
          <p:nvPr>
            <p:ph type="title"/>
          </p:nvPr>
        </p:nvSpPr>
        <p:spPr/>
        <p:txBody>
          <a:bodyPr/>
          <a:lstStyle/>
          <a:p>
            <a:r>
              <a:rPr lang="nb-NO" dirty="0">
                <a:latin typeface="Arial Rounded MT Bold" panose="020F0704030504030204" pitchFamily="34" charset="0"/>
              </a:rPr>
              <a:t>Interkommunal kystsoneplan Varanger</a:t>
            </a:r>
          </a:p>
        </p:txBody>
      </p:sp>
      <p:sp>
        <p:nvSpPr>
          <p:cNvPr id="3" name="Plassholder for innhold 2">
            <a:extLst>
              <a:ext uri="{FF2B5EF4-FFF2-40B4-BE49-F238E27FC236}">
                <a16:creationId xmlns:a16="http://schemas.microsoft.com/office/drawing/2014/main" id="{AB578A3E-E720-4D60-893E-758D2BB1CD98}"/>
              </a:ext>
            </a:extLst>
          </p:cNvPr>
          <p:cNvSpPr>
            <a:spLocks noGrp="1"/>
          </p:cNvSpPr>
          <p:nvPr>
            <p:ph idx="1"/>
          </p:nvPr>
        </p:nvSpPr>
        <p:spPr/>
        <p:txBody>
          <a:bodyPr/>
          <a:lstStyle/>
          <a:p>
            <a:r>
              <a:rPr lang="nb-NO" sz="2600" dirty="0"/>
              <a:t>Formålet med en kystsoneplan for Varanger er å utarbeide et kunnskapsbasert forvaltningsverktøy for kommunene.</a:t>
            </a:r>
          </a:p>
          <a:p>
            <a:r>
              <a:rPr lang="nb-NO" sz="2600" dirty="0"/>
              <a:t>Gjennom planarbeidet skal det utvikles langsiktige rammer for bærekraftig arealbruk, forvaltning og verdiskapning i kystområdene. </a:t>
            </a:r>
          </a:p>
          <a:p>
            <a:r>
              <a:rPr lang="nb-NO" sz="2600" dirty="0"/>
              <a:t>Gjennom planprosessen skal det legges opp til kunnskapsutvikling og erfaringsutveksling mellom de involverte kommunene, som vil gi grunnlag for framtidig samarbeid om arealbruken i kystsonen i Varanger.</a:t>
            </a:r>
          </a:p>
          <a:p>
            <a:r>
              <a:rPr lang="nb-NO" sz="2600" dirty="0"/>
              <a:t> Kystsoneplanen skal bli en juridisk bindende plan per kommune på kommuneplannivå</a:t>
            </a:r>
          </a:p>
        </p:txBody>
      </p:sp>
      <p:sp>
        <p:nvSpPr>
          <p:cNvPr id="4" name="Plassholder for bunntekst 3">
            <a:extLst>
              <a:ext uri="{FF2B5EF4-FFF2-40B4-BE49-F238E27FC236}">
                <a16:creationId xmlns:a16="http://schemas.microsoft.com/office/drawing/2014/main" id="{07449C92-BEE9-4F90-B3C0-87A97008963B}"/>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41380892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8CA1026-09E2-4C36-9A6C-F51062A1FED0}"/>
              </a:ext>
            </a:extLst>
          </p:cNvPr>
          <p:cNvSpPr>
            <a:spLocks noGrp="1"/>
          </p:cNvSpPr>
          <p:nvPr>
            <p:ph type="title"/>
          </p:nvPr>
        </p:nvSpPr>
        <p:spPr/>
        <p:txBody>
          <a:bodyPr/>
          <a:lstStyle/>
          <a:p>
            <a:r>
              <a:rPr lang="nb-NO" sz="4000" dirty="0"/>
              <a:t>Hovedplan for vei og trafikk – under utarbeidelse</a:t>
            </a:r>
          </a:p>
        </p:txBody>
      </p:sp>
      <p:sp>
        <p:nvSpPr>
          <p:cNvPr id="3" name="Plassholder for innhold 2">
            <a:extLst>
              <a:ext uri="{FF2B5EF4-FFF2-40B4-BE49-F238E27FC236}">
                <a16:creationId xmlns:a16="http://schemas.microsoft.com/office/drawing/2014/main" id="{018EB11D-BD12-4231-8CC7-0BF5E2424048}"/>
              </a:ext>
            </a:extLst>
          </p:cNvPr>
          <p:cNvSpPr>
            <a:spLocks noGrp="1"/>
          </p:cNvSpPr>
          <p:nvPr>
            <p:ph idx="1"/>
          </p:nvPr>
        </p:nvSpPr>
        <p:spPr/>
        <p:txBody>
          <a:bodyPr/>
          <a:lstStyle/>
          <a:p>
            <a:r>
              <a:rPr lang="nb-NO" sz="2400" dirty="0"/>
              <a:t>«Tiltak på eksisterende vegnett, herunder drift og vedlikehold, skal betraktes som like viktige for trafikantene som utvikling av nye tilbud</a:t>
            </a:r>
          </a:p>
          <a:p>
            <a:r>
              <a:rPr lang="nb-NO" sz="2400" dirty="0"/>
              <a:t>Veiforvaltningen samlet (teknisk drift, avdeling vei) skal være orientert mot brukernes behov og yte effektiv og god service overfor publikum</a:t>
            </a:r>
          </a:p>
          <a:p>
            <a:r>
              <a:rPr lang="nb-NO" sz="2400" dirty="0"/>
              <a:t>Alle trafikantene skal ha tilgang til et funksjonelt veinett, </a:t>
            </a:r>
          </a:p>
          <a:p>
            <a:pPr lvl="0"/>
            <a:r>
              <a:rPr lang="nb-NO" sz="2400" dirty="0"/>
              <a:t>Arbeidsmetoder og bruk av utstyr på veinettet i kommunen skal sikre et best mulig miljø for den enkelte trafikant. Verdiene (Veikapitalen) som ligger i veinettet skal tas vare på og videreutvikles.</a:t>
            </a:r>
          </a:p>
          <a:p>
            <a:pPr lvl="0"/>
            <a:r>
              <a:rPr lang="nb-NO" sz="2400" dirty="0"/>
              <a:t>Trafikantene skal kunne ferdes trygt og sikkert på veinettet innenfor kommunen. Gateopprusting i bystrøk og sentrumsområder må skje kontinuerlig og på en slik måte at det letter framtidig drift og vedlikehold</a:t>
            </a:r>
            <a:r>
              <a:rPr lang="nb-NO" dirty="0"/>
              <a:t>.</a:t>
            </a:r>
          </a:p>
          <a:p>
            <a:endParaRPr lang="nb-NO" dirty="0"/>
          </a:p>
        </p:txBody>
      </p:sp>
      <p:sp>
        <p:nvSpPr>
          <p:cNvPr id="4" name="Plassholder for bunntekst 3">
            <a:extLst>
              <a:ext uri="{FF2B5EF4-FFF2-40B4-BE49-F238E27FC236}">
                <a16:creationId xmlns:a16="http://schemas.microsoft.com/office/drawing/2014/main" id="{7E75C778-ECDD-4472-A510-69044BE59690}"/>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3217421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9A7B63D-3AC3-4508-9BA6-40CA3F9C8433}"/>
              </a:ext>
            </a:extLst>
          </p:cNvPr>
          <p:cNvSpPr>
            <a:spLocks noGrp="1"/>
          </p:cNvSpPr>
          <p:nvPr>
            <p:ph type="title"/>
          </p:nvPr>
        </p:nvSpPr>
        <p:spPr/>
        <p:txBody>
          <a:bodyPr/>
          <a:lstStyle/>
          <a:p>
            <a:r>
              <a:rPr lang="nb-NO" dirty="0">
                <a:latin typeface="Arial Rounded MT Bold" panose="020F0704030504030204" pitchFamily="34" charset="0"/>
              </a:rPr>
              <a:t>PLAN OG BYGNINGSLOVEN</a:t>
            </a:r>
            <a:endParaRPr lang="nb-NO" dirty="0"/>
          </a:p>
        </p:txBody>
      </p:sp>
      <p:sp>
        <p:nvSpPr>
          <p:cNvPr id="3" name="Plassholder for innhold 2">
            <a:extLst>
              <a:ext uri="{FF2B5EF4-FFF2-40B4-BE49-F238E27FC236}">
                <a16:creationId xmlns:a16="http://schemas.microsoft.com/office/drawing/2014/main" id="{9E6ED840-3BBD-4EC4-B6C6-656E026B58AE}"/>
              </a:ext>
            </a:extLst>
          </p:cNvPr>
          <p:cNvSpPr>
            <a:spLocks noGrp="1"/>
          </p:cNvSpPr>
          <p:nvPr>
            <p:ph idx="1"/>
          </p:nvPr>
        </p:nvSpPr>
        <p:spPr/>
        <p:txBody>
          <a:bodyPr/>
          <a:lstStyle/>
          <a:p>
            <a:r>
              <a:rPr lang="nb-NO" dirty="0"/>
              <a:t>Lovens formål</a:t>
            </a:r>
          </a:p>
          <a:p>
            <a:endParaRPr lang="nb-NO" dirty="0"/>
          </a:p>
          <a:p>
            <a:pPr lvl="1"/>
            <a:r>
              <a:rPr lang="nb-NO" dirty="0"/>
              <a:t>Fremme bærekraftig utvikling til beste for den enkelte, samfunnet og fremtidige generasjoner</a:t>
            </a:r>
          </a:p>
          <a:p>
            <a:pPr lvl="1"/>
            <a:endParaRPr lang="nb-NO" dirty="0"/>
          </a:p>
          <a:p>
            <a:pPr lvl="1"/>
            <a:r>
              <a:rPr lang="nb-NO" dirty="0"/>
              <a:t>Bidra til å samordne statlige, regionale og kommunale oppgaver og bidra til bruk og vern av ressurser</a:t>
            </a:r>
          </a:p>
        </p:txBody>
      </p:sp>
      <p:sp>
        <p:nvSpPr>
          <p:cNvPr id="4" name="Plassholder for bunntekst 3">
            <a:extLst>
              <a:ext uri="{FF2B5EF4-FFF2-40B4-BE49-F238E27FC236}">
                <a16:creationId xmlns:a16="http://schemas.microsoft.com/office/drawing/2014/main" id="{CEE0782D-191E-479E-9A14-6350922896FE}"/>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1764659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B632F975-47A2-4DB0-8254-26078238AB4E}"/>
              </a:ext>
            </a:extLst>
          </p:cNvPr>
          <p:cNvSpPr>
            <a:spLocks noGrp="1"/>
          </p:cNvSpPr>
          <p:nvPr>
            <p:ph idx="1"/>
          </p:nvPr>
        </p:nvSpPr>
        <p:spPr/>
        <p:txBody>
          <a:bodyPr/>
          <a:lstStyle/>
          <a:p>
            <a:r>
              <a:rPr lang="nb-NO" dirty="0"/>
              <a:t>Byggesaksbehandling etter loven skal sikre at tiltak blir i samsvar med lov, forskrift og planvedtak. </a:t>
            </a:r>
          </a:p>
          <a:p>
            <a:endParaRPr lang="nb-NO" dirty="0"/>
          </a:p>
          <a:p>
            <a:r>
              <a:rPr lang="nb-NO" dirty="0"/>
              <a:t>Sikre åpenhet, forutsigbarhet og medvirkning for alle berørte interesser og myndigheter. </a:t>
            </a:r>
          </a:p>
          <a:p>
            <a:endParaRPr lang="nb-NO" dirty="0"/>
          </a:p>
          <a:p>
            <a:r>
              <a:rPr lang="nb-NO" dirty="0"/>
              <a:t>Det skal legges vekt på langsiktige løsninger, og konsekvenser for miljø og samfunn skal beskrives.</a:t>
            </a:r>
          </a:p>
          <a:p>
            <a:endParaRPr lang="nb-NO" dirty="0"/>
          </a:p>
        </p:txBody>
      </p:sp>
      <p:sp>
        <p:nvSpPr>
          <p:cNvPr id="4" name="Plassholder for bunntekst 3">
            <a:extLst>
              <a:ext uri="{FF2B5EF4-FFF2-40B4-BE49-F238E27FC236}">
                <a16:creationId xmlns:a16="http://schemas.microsoft.com/office/drawing/2014/main" id="{F52D1558-B598-4049-92A2-8065452E6A5E}"/>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89357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AF10153A-B499-45EC-A8F0-7DA35FD23338}"/>
              </a:ext>
            </a:extLst>
          </p:cNvPr>
          <p:cNvSpPr>
            <a:spLocks noGrp="1"/>
          </p:cNvSpPr>
          <p:nvPr>
            <p:ph idx="1"/>
          </p:nvPr>
        </p:nvSpPr>
        <p:spPr/>
        <p:txBody>
          <a:bodyPr/>
          <a:lstStyle/>
          <a:p>
            <a:r>
              <a:rPr lang="nb-NO" dirty="0"/>
              <a:t>Prinsippet om universell utforming skal ivaretas i planleggingen og kravene til det enkelte byggetiltak. Det samme gjelder hensynet til barn og unges </a:t>
            </a:r>
            <a:r>
              <a:rPr lang="nb-NO" dirty="0" err="1"/>
              <a:t>oppvekstvilkår</a:t>
            </a:r>
            <a:r>
              <a:rPr lang="nb-NO" dirty="0"/>
              <a:t> og estetisk utforming av omgivelsene. </a:t>
            </a:r>
          </a:p>
          <a:p>
            <a:endParaRPr lang="nb-NO" dirty="0"/>
          </a:p>
        </p:txBody>
      </p:sp>
      <p:sp>
        <p:nvSpPr>
          <p:cNvPr id="4" name="Plassholder for bunntekst 3">
            <a:extLst>
              <a:ext uri="{FF2B5EF4-FFF2-40B4-BE49-F238E27FC236}">
                <a16:creationId xmlns:a16="http://schemas.microsoft.com/office/drawing/2014/main" id="{04FDE574-1BA8-436A-A66D-AEA13A1C96E5}"/>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926145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55E8179-B05F-4182-B602-87F99B314399}"/>
              </a:ext>
            </a:extLst>
          </p:cNvPr>
          <p:cNvSpPr>
            <a:spLocks noGrp="1"/>
          </p:cNvSpPr>
          <p:nvPr>
            <p:ph type="title"/>
          </p:nvPr>
        </p:nvSpPr>
        <p:spPr/>
        <p:txBody>
          <a:bodyPr/>
          <a:lstStyle/>
          <a:p>
            <a:r>
              <a:rPr lang="nb-NO" dirty="0">
                <a:latin typeface="Arial Rounded MT Bold" panose="020F0704030504030204" pitchFamily="34" charset="0"/>
              </a:rPr>
              <a:t>PLANMYNDIGHETENS OPPGAVER</a:t>
            </a:r>
            <a:endParaRPr lang="nb-NO" dirty="0"/>
          </a:p>
        </p:txBody>
      </p:sp>
      <p:sp>
        <p:nvSpPr>
          <p:cNvPr id="3" name="Plassholder for innhold 2">
            <a:extLst>
              <a:ext uri="{FF2B5EF4-FFF2-40B4-BE49-F238E27FC236}">
                <a16:creationId xmlns:a16="http://schemas.microsoft.com/office/drawing/2014/main" id="{FCA725D2-830B-4301-8AD9-4AA387228BF3}"/>
              </a:ext>
            </a:extLst>
          </p:cNvPr>
          <p:cNvSpPr>
            <a:spLocks noGrp="1"/>
          </p:cNvSpPr>
          <p:nvPr>
            <p:ph idx="1"/>
          </p:nvPr>
        </p:nvSpPr>
        <p:spPr/>
        <p:txBody>
          <a:bodyPr/>
          <a:lstStyle/>
          <a:p>
            <a:r>
              <a:rPr lang="nb-NO" sz="2800" dirty="0"/>
              <a:t>Skal utføre de oppgaver som de har etter denne lov </a:t>
            </a:r>
          </a:p>
          <a:p>
            <a:r>
              <a:rPr lang="nb-NO" sz="2800" dirty="0"/>
              <a:t>Påse at plan- og bygningslovgivningen overholdes i kommunen.</a:t>
            </a:r>
          </a:p>
          <a:p>
            <a:r>
              <a:rPr lang="nb-NO" sz="2800" dirty="0"/>
              <a:t>Samarbeide med andre offentlige myndigheter som har interesse i saker etter plan- og bygningsloven og innhente uttalelse i spørsmål som hører under vedkommende myndighets saksområde.</a:t>
            </a:r>
          </a:p>
          <a:p>
            <a:r>
              <a:rPr lang="nb-NO" sz="2800" dirty="0"/>
              <a:t>Finner noen som utfører offentlig besiktigelse, forhold som er i strid med bestemmelser gitt i eller i medhold av denne lov, skal vedkommende snarest melde forholdet til plan- og bygningsmyndighetene.</a:t>
            </a:r>
          </a:p>
          <a:p>
            <a:endParaRPr lang="nb-NO" dirty="0"/>
          </a:p>
        </p:txBody>
      </p:sp>
      <p:sp>
        <p:nvSpPr>
          <p:cNvPr id="4" name="Plassholder for bunntekst 3">
            <a:extLst>
              <a:ext uri="{FF2B5EF4-FFF2-40B4-BE49-F238E27FC236}">
                <a16:creationId xmlns:a16="http://schemas.microsoft.com/office/drawing/2014/main" id="{4BD90488-D139-4475-A6BF-58DE97AEE444}"/>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3241602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60EB9CE-0098-4C02-AEB1-FD8B36AADE27}"/>
              </a:ext>
            </a:extLst>
          </p:cNvPr>
          <p:cNvSpPr>
            <a:spLocks noGrp="1"/>
          </p:cNvSpPr>
          <p:nvPr>
            <p:ph type="title"/>
          </p:nvPr>
        </p:nvSpPr>
        <p:spPr>
          <a:xfrm>
            <a:off x="439690" y="485777"/>
            <a:ext cx="10972800" cy="990600"/>
          </a:xfrm>
        </p:spPr>
        <p:txBody>
          <a:bodyPr/>
          <a:lstStyle/>
          <a:p>
            <a:r>
              <a:rPr lang="nb-NO" sz="4000" dirty="0">
                <a:latin typeface="Arial Rounded MT Bold" panose="020F0704030504030204" pitchFamily="34" charset="0"/>
              </a:rPr>
              <a:t>OPPGAVER OG HENSYN I PLANLEGGING</a:t>
            </a:r>
            <a:endParaRPr lang="nb-NO" sz="4000" dirty="0"/>
          </a:p>
        </p:txBody>
      </p:sp>
      <p:sp>
        <p:nvSpPr>
          <p:cNvPr id="3" name="Plassholder for innhold 2">
            <a:extLst>
              <a:ext uri="{FF2B5EF4-FFF2-40B4-BE49-F238E27FC236}">
                <a16:creationId xmlns:a16="http://schemas.microsoft.com/office/drawing/2014/main" id="{EB58F7FB-0955-4D56-8213-A1016D5E6499}"/>
              </a:ext>
            </a:extLst>
          </p:cNvPr>
          <p:cNvSpPr>
            <a:spLocks noGrp="1"/>
          </p:cNvSpPr>
          <p:nvPr>
            <p:ph idx="1"/>
          </p:nvPr>
        </p:nvSpPr>
        <p:spPr/>
        <p:txBody>
          <a:bodyPr/>
          <a:lstStyle/>
          <a:p>
            <a:r>
              <a:rPr lang="nb-NO" dirty="0"/>
              <a:t>a) sette mål for den fysiske, miljømessige, økonomiske, sosiale og kulturelle utviklingen, avklare samfunnsmessige behov og oppgaver, og angi hvordan oppgavene kan løses</a:t>
            </a:r>
          </a:p>
          <a:p>
            <a:r>
              <a:rPr lang="nb-NO" dirty="0"/>
              <a:t>b) sikre jordressursene, kvaliteter i landskapet og vern av verdifulle landskap og kulturmiljøer</a:t>
            </a:r>
          </a:p>
          <a:p>
            <a:r>
              <a:rPr lang="nb-NO" dirty="0"/>
              <a:t>c) sikre naturgrunnlaget for samisk kultur, næringsutøvelse og samfunnsliv</a:t>
            </a:r>
          </a:p>
          <a:p>
            <a:endParaRPr lang="nb-NO" dirty="0"/>
          </a:p>
        </p:txBody>
      </p:sp>
      <p:sp>
        <p:nvSpPr>
          <p:cNvPr id="4" name="Plassholder for bunntekst 3">
            <a:extLst>
              <a:ext uri="{FF2B5EF4-FFF2-40B4-BE49-F238E27FC236}">
                <a16:creationId xmlns:a16="http://schemas.microsoft.com/office/drawing/2014/main" id="{EA2E1E84-6472-45DC-9AB5-06CB41090ACD}"/>
              </a:ext>
            </a:extLst>
          </p:cNvPr>
          <p:cNvSpPr>
            <a:spLocks noGrp="1"/>
          </p:cNvSpPr>
          <p:nvPr>
            <p:ph type="ftr" sz="quarter" idx="11"/>
          </p:nvPr>
        </p:nvSpPr>
        <p:spPr/>
        <p:txBody>
          <a:bodyPr/>
          <a:lstStyle/>
          <a:p>
            <a:r>
              <a:rPr lang="en-US"/>
              <a:t>30.10.2023</a:t>
            </a:r>
            <a:endParaRPr lang="en-US" dirty="0"/>
          </a:p>
        </p:txBody>
      </p:sp>
    </p:spTree>
    <p:extLst>
      <p:ext uri="{BB962C8B-B14F-4D97-AF65-F5344CB8AC3E}">
        <p14:creationId xmlns:p14="http://schemas.microsoft.com/office/powerpoint/2010/main" val="209966853"/>
      </p:ext>
    </p:extLst>
  </p:cSld>
  <p:clrMapOvr>
    <a:masterClrMapping/>
  </p:clrMapOvr>
</p:sld>
</file>

<file path=ppt/theme/theme1.xml><?xml version="1.0" encoding="utf-8"?>
<a:theme xmlns:a="http://schemas.openxmlformats.org/drawingml/2006/main" name="Kirkenes kompetansenter">
  <a:themeElements>
    <a:clrScheme name="Rød-Oransj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irkenes kompetansesenter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Kirkenes kompetansesenter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Kirkenes kompetansesenter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Kirkenes kompetansesenter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Kirkenes kompetansesenter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Kirkenes kompetansesenter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Kirkenes kompetansesenter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Kirkenes kompetansesenter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Kirkenes kompetansesenter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Kirkenes kompetansenter">
  <a:themeElements>
    <a:clrScheme name="Kirkenes kompetansesenter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Kirkenes kompetansesenter">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irkenes kompetansesenter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Kirkenes kompetansesenter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Kirkenes kompetansesenter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Kirkenes kompetansesenter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Kirkenes kompetansesenter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Kirkenes kompetansesenter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Kirkenes kompetansesenter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Kirkenes kompetansesenter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Kirkenes kompetansesenter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D51CBF43C45B7B489FD5A80CA75E4677" ma:contentTypeVersion="2" ma:contentTypeDescription="Opprett et nytt dokument." ma:contentTypeScope="" ma:versionID="12938f714da7ecd128dee3cf4d711ca3">
  <xsd:schema xmlns:xsd="http://www.w3.org/2001/XMLSchema" xmlns:xs="http://www.w3.org/2001/XMLSchema" xmlns:p="http://schemas.microsoft.com/office/2006/metadata/properties" xmlns:ns1="http://schemas.microsoft.com/sharepoint/v3" xmlns:ns2="30c1fe55-3076-4f0f-a661-a5b0491d1e57" targetNamespace="http://schemas.microsoft.com/office/2006/metadata/properties" ma:root="true" ma:fieldsID="3ea8017f27dc2372d2d8ff5c907f3531" ns1:_="" ns2:_="">
    <xsd:import namespace="http://schemas.microsoft.com/sharepoint/v3"/>
    <xsd:import namespace="30c1fe55-3076-4f0f-a661-a5b0491d1e57"/>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Planlagt startdato" ma:description="Planlagt startdato er en områdekolonne som opprettes av publiseringsfunksjonen. Den brukes til å angi dato og klokkeslett for når denne siden vises for første gang for besøkende på området." ma:internalName="PublishingStartDate">
      <xsd:simpleType>
        <xsd:restriction base="dms:Unknown"/>
      </xsd:simpleType>
    </xsd:element>
    <xsd:element name="PublishingExpirationDate" ma:index="9" nillable="true" ma:displayName="Planlagt utløpsdato" ma:description="Planlagt sluttdato er en områdekolonne som opprettes av publiseringsfunksjonen. Den brukes til å angi dato og klokkeslett for når denne siden ikke lenger vises for besøkende på området."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0c1fe55-3076-4f0f-a661-a5b0491d1e57" elementFormDefault="qualified">
    <xsd:import namespace="http://schemas.microsoft.com/office/2006/documentManagement/types"/>
    <xsd:import namespace="http://schemas.microsoft.com/office/infopath/2007/PartnerControls"/>
    <xsd:element name="SharedWithUsers" ma:index="10" nillable="true" ma:displayName="Delt med"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1AE5914-24CB-47B3-8AFA-C317F6E20F7C}">
  <ds:schemaRef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30c1fe55-3076-4f0f-a661-a5b0491d1e57"/>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2F6864DC-B413-44E5-B8AE-5A475CC974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0c1fe55-3076-4f0f-a661-a5b0491d1e5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E0F2296-2CC6-4052-B161-513D2471187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4808</TotalTime>
  <Words>2523</Words>
  <Application>Microsoft Office PowerPoint</Application>
  <PresentationFormat>Widescreen</PresentationFormat>
  <Paragraphs>281</Paragraphs>
  <Slides>42</Slides>
  <Notes>1</Notes>
  <HiddenSlides>0</HiddenSlides>
  <MMClips>0</MMClips>
  <ScaleCrop>false</ScaleCrop>
  <HeadingPairs>
    <vt:vector size="6" baseType="variant">
      <vt:variant>
        <vt:lpstr>Brukte skrifter</vt:lpstr>
      </vt:variant>
      <vt:variant>
        <vt:i4>7</vt:i4>
      </vt:variant>
      <vt:variant>
        <vt:lpstr>Tema</vt:lpstr>
      </vt:variant>
      <vt:variant>
        <vt:i4>2</vt:i4>
      </vt:variant>
      <vt:variant>
        <vt:lpstr>Lysbildetitler</vt:lpstr>
      </vt:variant>
      <vt:variant>
        <vt:i4>42</vt:i4>
      </vt:variant>
    </vt:vector>
  </HeadingPairs>
  <TitlesOfParts>
    <vt:vector size="51" baseType="lpstr">
      <vt:lpstr>Arial</vt:lpstr>
      <vt:lpstr>Arial Rounded MT Bold</vt:lpstr>
      <vt:lpstr>Calibri</vt:lpstr>
      <vt:lpstr>Century Gothic</vt:lpstr>
      <vt:lpstr>Garamond</vt:lpstr>
      <vt:lpstr>Times New Roman</vt:lpstr>
      <vt:lpstr>Wingdings</vt:lpstr>
      <vt:lpstr>Kirkenes kompetansenter</vt:lpstr>
      <vt:lpstr>1_Kirkenes kompetansenter</vt:lpstr>
      <vt:lpstr>PowerPoint-presentasjon</vt:lpstr>
      <vt:lpstr>INNHOLD</vt:lpstr>
      <vt:lpstr>HVORFOR LANGSIKTIG OG HELHETLIG KOMMUNEPLANLEGGING? </vt:lpstr>
      <vt:lpstr>DET HANDLER OM</vt:lpstr>
      <vt:lpstr>PLAN OG BYGNINGSLOVEN</vt:lpstr>
      <vt:lpstr>PowerPoint-presentasjon</vt:lpstr>
      <vt:lpstr>PowerPoint-presentasjon</vt:lpstr>
      <vt:lpstr>PLANMYNDIGHETENS OPPGAVER</vt:lpstr>
      <vt:lpstr>OPPGAVER OG HENSYN I PLANLEGGING</vt:lpstr>
      <vt:lpstr>PowerPoint-presentasjon</vt:lpstr>
      <vt:lpstr>PowerPoint-presentasjon</vt:lpstr>
      <vt:lpstr>PowerPoint-presentasjon</vt:lpstr>
      <vt:lpstr>PowerPoint-presentasjon</vt:lpstr>
      <vt:lpstr>Prosess – og plankrav</vt:lpstr>
      <vt:lpstr>NIVÅER AV PLANMYNDIGHETER</vt:lpstr>
      <vt:lpstr>Kommunale planverktøy</vt:lpstr>
      <vt:lpstr>Kommuneplanen</vt:lpstr>
      <vt:lpstr>PowerPoint-presentasjon</vt:lpstr>
      <vt:lpstr>PowerPoint-presentasjon</vt:lpstr>
      <vt:lpstr>Dispensasjon fra plan</vt:lpstr>
      <vt:lpstr>Innsigelsesordningen </vt:lpstr>
      <vt:lpstr>PowerPoint-presentasjon</vt:lpstr>
      <vt:lpstr>Kommuneplanens samfunnsdel 2015-2026</vt:lpstr>
      <vt:lpstr>PowerPoint-presentasjon</vt:lpstr>
      <vt:lpstr>PowerPoint-presentasjon</vt:lpstr>
      <vt:lpstr>PowerPoint-presentasjon</vt:lpstr>
      <vt:lpstr>PowerPoint-presentasjon</vt:lpstr>
      <vt:lpstr>Strategisk oppvekstplan 2021-2031</vt:lpstr>
      <vt:lpstr>Strategisk plan for helse, omsorg og velferd 2020-2030</vt:lpstr>
      <vt:lpstr>PowerPoint-presentasjon</vt:lpstr>
      <vt:lpstr>Kommunedelplan for idrett og fysisk aktivitet 2018-2028</vt:lpstr>
      <vt:lpstr>Trafikksikkerhetsplan 2021-2024</vt:lpstr>
      <vt:lpstr>Boligpolitisk plan 2020-2030</vt:lpstr>
      <vt:lpstr>Strategisk næringsplan 2021-2029</vt:lpstr>
      <vt:lpstr>Masterplan for reiselivet: Sør-Varanger mot 2025</vt:lpstr>
      <vt:lpstr>Omstillingsplan for Sør-Varanger 2016-2022</vt:lpstr>
      <vt:lpstr>Temaplan «Leve hele livet» 2021-2025</vt:lpstr>
      <vt:lpstr>Temaplan for krigsminner 2023-2033</vt:lpstr>
      <vt:lpstr>Planer under utarbeidelse</vt:lpstr>
      <vt:lpstr>Kommunedelplan byplan Kirkenes</vt:lpstr>
      <vt:lpstr>Interkommunal kystsoneplan Varanger</vt:lpstr>
      <vt:lpstr>Hovedplan for vei og trafikk – under utarbeidelse</vt:lpstr>
    </vt:vector>
  </TitlesOfParts>
  <Company>Sør-Varanger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Nina Bordi Øvergaard</dc:creator>
  <cp:lastModifiedBy>Frans Ove Eriksen</cp:lastModifiedBy>
  <cp:revision>147</cp:revision>
  <cp:lastPrinted>2023-10-27T09:02:54Z</cp:lastPrinted>
  <dcterms:created xsi:type="dcterms:W3CDTF">2017-02-11T14:13:33Z</dcterms:created>
  <dcterms:modified xsi:type="dcterms:W3CDTF">2023-10-29T22:00:53Z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0x010100D51CBF43C45B7B489FD5A80CA75E4677</vt:lpwstr>
  </property>
</Properties>
</file>