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72" r:id="rId5"/>
  </p:sldMasterIdLst>
  <p:notesMasterIdLst>
    <p:notesMasterId r:id="rId17"/>
  </p:notesMasterIdLst>
  <p:sldIdLst>
    <p:sldId id="257" r:id="rId6"/>
    <p:sldId id="258" r:id="rId7"/>
    <p:sldId id="266" r:id="rId8"/>
    <p:sldId id="259" r:id="rId9"/>
    <p:sldId id="262" r:id="rId10"/>
    <p:sldId id="265" r:id="rId11"/>
    <p:sldId id="261" r:id="rId12"/>
    <p:sldId id="263" r:id="rId13"/>
    <p:sldId id="264" r:id="rId14"/>
    <p:sldId id="260" r:id="rId15"/>
    <p:sldId id="267" r:id="rId1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Bordi Øvergaard" initials="NBØ" lastIdx="1" clrIdx="0">
    <p:extLst>
      <p:ext uri="{19B8F6BF-5375-455C-9EA6-DF929625EA0E}">
        <p15:presenceInfo xmlns:p15="http://schemas.microsoft.com/office/powerpoint/2012/main" userId="S-1-5-21-608862378-1626917456-406177805-31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Mørk stil 2 - utheving 5 / uthev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Temastil 1 - uthev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65779" autoAdjust="0"/>
  </p:normalViewPr>
  <p:slideViewPr>
    <p:cSldViewPr snapToGrid="0">
      <p:cViewPr varScale="1">
        <p:scale>
          <a:sx n="86" d="100"/>
          <a:sy n="86" d="100"/>
        </p:scale>
        <p:origin x="15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192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D4EF1-3590-44AF-9820-23F1496898E5}" type="datetimeFigureOut">
              <a:rPr lang="nb-NO" smtClean="0"/>
              <a:t>30.10.2023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24F9-DBC7-410C-8273-BF03FDA1F1A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136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631941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96360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6873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5854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6956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9297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8295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1693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5164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985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024F9-DBC7-410C-8273-BF03FDA1F1AC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308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02785" y="549276"/>
            <a:ext cx="10164233" cy="1008063"/>
          </a:xfrm>
        </p:spPr>
        <p:txBody>
          <a:bodyPr/>
          <a:lstStyle>
            <a:lvl1pPr>
              <a:defRPr sz="5000"/>
            </a:lvl1pPr>
          </a:lstStyle>
          <a:p>
            <a:r>
              <a:rPr lang="nb-NO" altLang="en-US"/>
              <a:t>Klikk for å redigere tittelstil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133" y="2133601"/>
            <a:ext cx="8737600" cy="3382963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nb-NO" altLang="en-US"/>
              <a:t>Klikk for å redigere undertittelstil i malen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2F304C1A-397D-4FF5-B470-9D7484F0B8AE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Rådmannen 16 mars 2017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3" name="Freeform 7"/>
          <p:cNvSpPr>
            <a:spLocks noChangeArrowheads="1"/>
          </p:cNvSpPr>
          <p:nvPr/>
        </p:nvSpPr>
        <p:spPr bwMode="auto">
          <a:xfrm>
            <a:off x="814917" y="333375"/>
            <a:ext cx="105664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871134" y="5876925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22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3D88DB-249E-42FE-A3FD-3E8BD5969BDA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49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54017" y="549276"/>
            <a:ext cx="2743200" cy="53943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4417" y="549276"/>
            <a:ext cx="8026400" cy="53943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A46179-DB07-40B2-8082-ABE4D4EDF527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6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02785" y="549276"/>
            <a:ext cx="10164233" cy="1008063"/>
          </a:xfrm>
        </p:spPr>
        <p:txBody>
          <a:bodyPr/>
          <a:lstStyle>
            <a:lvl1pPr>
              <a:defRPr sz="5000"/>
            </a:lvl1pPr>
          </a:lstStyle>
          <a:p>
            <a:r>
              <a:rPr lang="nb-NO" altLang="en-US"/>
              <a:t>Klikk for å redigere tittelstil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71133" y="2133601"/>
            <a:ext cx="8737600" cy="3382963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nb-NO" altLang="en-US"/>
              <a:t>Klikk for å redigere undertittelstil i malen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0C541B31-05C5-4972-AEBC-A7B3E9AC82D2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3638"/>
            <a:ext cx="3860800" cy="457200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Rådmannen 16 mars 2017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03" name="Freeform 7"/>
          <p:cNvSpPr>
            <a:spLocks noChangeArrowheads="1"/>
          </p:cNvSpPr>
          <p:nvPr/>
        </p:nvSpPr>
        <p:spPr bwMode="auto">
          <a:xfrm>
            <a:off x="814917" y="333375"/>
            <a:ext cx="105664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1871134" y="5876925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32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F549D7-95F7-462F-A432-8B194AA9EE03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256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08A275-C530-43DE-8990-3EC1879D0273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66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4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12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5FDBED-D1BB-4A7B-BE8E-B2C7EAA48940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49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CC9DE5-FCBF-4E3A-86DC-0F7D146DA459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750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EAF97E-4ADC-4D3E-82C9-A6B1FF30EBD3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519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C5231E-B86D-4D97-A390-A4B7554E6800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9703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C0CE3F-9A6D-4880-B611-9CC23D368E5F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B5A0E-D6F8-40B9-8F26-98743844F4E4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676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3C20E9-86F1-409D-9AD0-18274BEA46D1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24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EF2783-6439-4484-83DD-FD719DF5E253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203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54017" y="549276"/>
            <a:ext cx="2743200" cy="53943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4417" y="549276"/>
            <a:ext cx="8026400" cy="53943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1DED79-CBBB-4CAB-BB5A-021DF514A49D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06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BE7125-EFEB-4B0C-A720-1D99DB3F8304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18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4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12417" y="1628776"/>
            <a:ext cx="5384800" cy="4314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C328E-50D2-47A8-95FF-BFB82A4478E1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1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6FC69F-CDCC-43F2-9AB2-6104AF76C197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89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A2BC65-7BEA-47F7-962D-DFC345EBF577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09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82C6DF-C67F-4C85-AC58-D13FD735DF10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63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DE055B-D91B-4725-8A5B-2937FC7FD12B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018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487F8C-B68E-489F-88EF-DC5D375942B9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217C01CDF56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18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549275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tittelstil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628776"/>
            <a:ext cx="109728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tekststiler i malen</a:t>
            </a:r>
          </a:p>
          <a:p>
            <a:pPr lvl="1"/>
            <a:r>
              <a:rPr lang="nb-NO" altLang="en-US"/>
              <a:t>Andre nivå</a:t>
            </a:r>
          </a:p>
          <a:p>
            <a:pPr lvl="2"/>
            <a:r>
              <a:rPr lang="nb-NO" altLang="en-US"/>
              <a:t>Tredje nivå</a:t>
            </a:r>
          </a:p>
          <a:p>
            <a:pPr lvl="3"/>
            <a:r>
              <a:rPr lang="nb-NO" altLang="en-US"/>
              <a:t>Fjerde nivå</a:t>
            </a:r>
          </a:p>
          <a:p>
            <a:pPr lvl="4"/>
            <a:r>
              <a:rPr lang="nb-NO" altLang="en-US"/>
              <a:t>Femte nivå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 defTabSz="457200"/>
            <a:fld id="{2EC7C5B9-52AC-4F68-8EB5-BF5271342FB3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A0A70"/>
                </a:solidFill>
                <a:latin typeface="+mj-lt"/>
              </a:defRPr>
            </a:lvl1pPr>
          </a:lstStyle>
          <a:p>
            <a:pPr defTabSz="457200"/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9" name="Freeform 7"/>
          <p:cNvSpPr>
            <a:spLocks noChangeArrowheads="1"/>
          </p:cNvSpPr>
          <p:nvPr/>
        </p:nvSpPr>
        <p:spPr bwMode="auto">
          <a:xfrm>
            <a:off x="527051" y="476250"/>
            <a:ext cx="109728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pic>
        <p:nvPicPr>
          <p:cNvPr id="28681" name="Picture 9" descr="sor-varanger-v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2284" y="5876925"/>
            <a:ext cx="558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754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549275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tittelstil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628776"/>
            <a:ext cx="109728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tekststiler i malen</a:t>
            </a:r>
          </a:p>
          <a:p>
            <a:pPr lvl="1"/>
            <a:r>
              <a:rPr lang="nb-NO" altLang="en-US"/>
              <a:t>Andre nivå</a:t>
            </a:r>
          </a:p>
          <a:p>
            <a:pPr lvl="2"/>
            <a:r>
              <a:rPr lang="nb-NO" altLang="en-US"/>
              <a:t>Tredje nivå</a:t>
            </a:r>
          </a:p>
          <a:p>
            <a:pPr lvl="3"/>
            <a:r>
              <a:rPr lang="nb-NO" altLang="en-US"/>
              <a:t>Fjerde nivå</a:t>
            </a:r>
          </a:p>
          <a:p>
            <a:pPr lvl="4"/>
            <a:r>
              <a:rPr lang="nb-NO" altLang="en-US"/>
              <a:t>Femte nivå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 defTabSz="457200"/>
            <a:fld id="{27AC80A3-C4DD-4E2D-9CEA-F51BA53A4BFD}" type="datetime1">
              <a:rPr lang="en-US" smtClean="0">
                <a:solidFill>
                  <a:srgbClr val="000000"/>
                </a:solidFill>
              </a:rPr>
              <a:t>10/30/2023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A0A70"/>
                </a:solidFill>
                <a:latin typeface="+mj-lt"/>
              </a:defRPr>
            </a:lvl1pPr>
          </a:lstStyle>
          <a:p>
            <a:pPr defTabSz="457200"/>
            <a:r>
              <a:rPr lang="en-US"/>
              <a:t>Rådmannen 16 mars 2017</a:t>
            </a:r>
            <a:endParaRPr lang="en-US" dirty="0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000000"/>
                </a:solidFill>
              </a:rPr>
              <a:pPr defTabSz="457200"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8679" name="Freeform 7"/>
          <p:cNvSpPr>
            <a:spLocks noChangeArrowheads="1"/>
          </p:cNvSpPr>
          <p:nvPr/>
        </p:nvSpPr>
        <p:spPr bwMode="auto">
          <a:xfrm>
            <a:off x="527051" y="476250"/>
            <a:ext cx="109728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defTabSz="457200"/>
            <a:endParaRPr lang="nb-NO">
              <a:solidFill>
                <a:srgbClr val="000000"/>
              </a:solidFill>
            </a:endParaRPr>
          </a:p>
        </p:txBody>
      </p:sp>
      <p:pic>
        <p:nvPicPr>
          <p:cNvPr id="28681" name="Picture 9" descr="sor-varanger-v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12284" y="5876925"/>
            <a:ext cx="5588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0160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A0A70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7BDD62-A1EF-4717-AF69-9E9EBA3A0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Eierskap, selskapsledelse og kontroll</a:t>
            </a:r>
          </a:p>
        </p:txBody>
      </p:sp>
      <p:pic>
        <p:nvPicPr>
          <p:cNvPr id="6" name="Plassholder for innhold 5">
            <a:extLst>
              <a:ext uri="{FF2B5EF4-FFF2-40B4-BE49-F238E27FC236}">
                <a16:creationId xmlns:a16="http://schemas.microsoft.com/office/drawing/2014/main" id="{03180DA6-CCC4-4D22-89F4-CFDD76D274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50" y="1628775"/>
            <a:ext cx="5707075" cy="4314825"/>
          </a:xfrm>
        </p:spPr>
      </p:pic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F3CC0A-CA55-4962-AC37-F9FDF7C82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2585340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>
            <a:extLst>
              <a:ext uri="{FF2B5EF4-FFF2-40B4-BE49-F238E27FC236}">
                <a16:creationId xmlns:a16="http://schemas.microsoft.com/office/drawing/2014/main" id="{04129CBA-BBE7-4552-9E04-1CF09434E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 krav i kommuneloven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6F10A2C9-ECB0-4F81-81CE-B283718F3F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Eierskapsmelding:</a:t>
            </a:r>
          </a:p>
          <a:p>
            <a:pPr marL="0" indent="0">
              <a:buNone/>
            </a:pPr>
            <a:r>
              <a:rPr lang="nb-NO" dirty="0"/>
              <a:t>Kommuner skal minst én gang i valgperioden utarbeide en eierskapsmelding som skal vedtas av kommunestyret.</a:t>
            </a:r>
          </a:p>
          <a:p>
            <a:pPr marL="0" indent="0">
              <a:buNone/>
            </a:pPr>
            <a:r>
              <a:rPr lang="nb-NO" dirty="0"/>
              <a:t>Inneholder: prinsipper for eierstyring, oversikt over selskaper og formål med eierinteressene.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19AD405E-7526-4D6E-9DCF-E130E30017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Eierskapskontroll:</a:t>
            </a:r>
          </a:p>
          <a:p>
            <a:pPr marL="0" indent="0">
              <a:buNone/>
            </a:pPr>
            <a:r>
              <a:rPr lang="nb-NO" dirty="0"/>
              <a:t>Kontrollutvalget skal minst én gang i valgperioden, og senest innen utgangen av året etter at kommunestyret er konstituert, utarbeide en plan for hvilke eierskapskontroller som skal gjennomføres.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29467323-3D17-496D-8408-B594C3B3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1797475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BDEAF7D2-F165-417D-A39F-EE2E8EC5B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Oversikt over selskaper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7170A775-803A-43A4-B85A-C6FF84DC7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AS: Aurora Kino, </a:t>
            </a:r>
            <a:r>
              <a:rPr lang="nb-NO" dirty="0" err="1"/>
              <a:t>Brendselsutsalget</a:t>
            </a:r>
            <a:r>
              <a:rPr lang="nb-NO" dirty="0"/>
              <a:t>, Kirkenes Legesenter, Kirkenes storkjøkken, Kommunekraft, </a:t>
            </a:r>
            <a:r>
              <a:rPr lang="nb-NO" dirty="0" err="1"/>
              <a:t>Sagat</a:t>
            </a:r>
            <a:r>
              <a:rPr lang="nb-NO" dirty="0"/>
              <a:t>, Sør-Varanger </a:t>
            </a:r>
            <a:r>
              <a:rPr lang="nb-NO" dirty="0" err="1"/>
              <a:t>Invest</a:t>
            </a:r>
            <a:r>
              <a:rPr lang="nb-NO" dirty="0"/>
              <a:t>, Sør-Varanger Utvikling, Varanger Kraft, ØFAS.</a:t>
            </a:r>
          </a:p>
          <a:p>
            <a:r>
              <a:rPr lang="nb-NO" dirty="0"/>
              <a:t>KF: </a:t>
            </a:r>
            <a:r>
              <a:rPr lang="nb-NO" dirty="0" err="1"/>
              <a:t>Barentshallene</a:t>
            </a:r>
            <a:r>
              <a:rPr lang="nb-NO" dirty="0"/>
              <a:t>, Kirkenes Havn</a:t>
            </a:r>
          </a:p>
          <a:p>
            <a:r>
              <a:rPr lang="nb-NO" dirty="0"/>
              <a:t>IKS: IKA Finnmark, </a:t>
            </a:r>
            <a:r>
              <a:rPr lang="nb-NO" dirty="0" err="1"/>
              <a:t>KomRev</a:t>
            </a:r>
            <a:r>
              <a:rPr lang="nb-NO" dirty="0"/>
              <a:t> Nord, </a:t>
            </a:r>
            <a:r>
              <a:rPr lang="nb-NO" dirty="0" err="1"/>
              <a:t>Norasenteret</a:t>
            </a:r>
            <a:r>
              <a:rPr lang="nb-NO" dirty="0"/>
              <a:t>, Varanger museum</a:t>
            </a:r>
          </a:p>
          <a:p>
            <a:r>
              <a:rPr lang="nb-NO" dirty="0"/>
              <a:t>Stiftelse: Samfundshuset SA, Stiftelsen Bolig Bygg,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4914BC-EDF7-409C-8B2B-A9B16983D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229443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5FF2DE-D69B-401D-AC5E-04077A81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Frihet til å velge organisering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64E3968-756F-4717-9043-D3CCEE693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kommunestyret velger å organisere en del av kommunens virksomhet i aksjeselskaper eller interkommunale selskaper, </a:t>
            </a:r>
            <a:r>
              <a:rPr lang="nb-NO" b="1" i="1" dirty="0"/>
              <a:t>endres betingelsene </a:t>
            </a:r>
            <a:r>
              <a:rPr lang="nb-NO" dirty="0"/>
              <a:t>for folkevalgt styring og kontroll.</a:t>
            </a:r>
          </a:p>
          <a:p>
            <a:r>
              <a:rPr lang="nb-NO" dirty="0"/>
              <a:t>Kommunestyret får da en eierrolle og må styre selskapet gjennom selskapets eierorgan.</a:t>
            </a:r>
          </a:p>
          <a:p>
            <a:r>
              <a:rPr lang="nb-NO" dirty="0"/>
              <a:t>Kommunens styringsrolle endres fra å styre gjennom linjeorganisasjonen til å styre gjennom å være eier av selskapet.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30B96B8-D16C-4B77-8B4D-00517C425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365656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E67406E9-F285-4E57-B54A-9828ADBDC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Alternative organiseringsformer</a:t>
            </a:r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541F1CF6-EDAB-40D6-BDCB-E9CF2151ED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Frihet til å organisere, de mest brukte er kommunale foretak (KF), interkommunale selskaper (IKS) og aksjeselskaper (AS).</a:t>
            </a:r>
          </a:p>
          <a:p>
            <a:r>
              <a:rPr lang="nb-NO" dirty="0"/>
              <a:t>Se grad av selvstendighet. </a:t>
            </a:r>
          </a:p>
          <a:p>
            <a:endParaRPr lang="nb-NO" dirty="0"/>
          </a:p>
        </p:txBody>
      </p:sp>
      <p:pic>
        <p:nvPicPr>
          <p:cNvPr id="11" name="Plassholder for innhold 10">
            <a:extLst>
              <a:ext uri="{FF2B5EF4-FFF2-40B4-BE49-F238E27FC236}">
                <a16:creationId xmlns:a16="http://schemas.microsoft.com/office/drawing/2014/main" id="{11B873FA-0254-4A8F-95E9-90DC98D4E1A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888" y="2415058"/>
            <a:ext cx="5384800" cy="2742259"/>
          </a:xfrm>
        </p:spPr>
      </p:pic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7DDD3E3-ABE5-469C-A659-92B3D2E81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15785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B7D34EC-2AC1-4A5D-A035-A282571E8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Eierstyring skjer i selskapets eierorgan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D990831-FF5A-4D6A-B8BC-34B419293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Kommunestyret utøver eierstyring gjennom </a:t>
            </a:r>
            <a:r>
              <a:rPr lang="nb-NO" b="1" i="1" dirty="0"/>
              <a:t>representantskapet eller generalforsamlingen </a:t>
            </a:r>
            <a:r>
              <a:rPr lang="nb-NO" dirty="0"/>
              <a:t>som er selskapets eierorgan.</a:t>
            </a:r>
          </a:p>
          <a:p>
            <a:r>
              <a:rPr lang="nb-NO" dirty="0"/>
              <a:t>Oppgaven til selskapets styre og administrasjon er å planlegge, forvalte og drive virksomheten innenfor en ytre ramme som er trukket opp av eieren/eierne. </a:t>
            </a:r>
          </a:p>
          <a:p>
            <a:r>
              <a:rPr lang="nb-NO" dirty="0"/>
              <a:t>Den ytre rammen består av eierstrategien, eierskapsmeldingen og selskapsavtalen eller vedtektene for selskapet.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61B2183-CFFA-4F75-8AC7-5E171C89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1496303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181ECD1-65CC-44A8-87DE-191D364E7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Eierstyring gjennom selskapets eierorgan</a:t>
            </a:r>
          </a:p>
        </p:txBody>
      </p:sp>
      <p:pic>
        <p:nvPicPr>
          <p:cNvPr id="6" name="Plassholder for innhold 5">
            <a:extLst>
              <a:ext uri="{FF2B5EF4-FFF2-40B4-BE49-F238E27FC236}">
                <a16:creationId xmlns:a16="http://schemas.microsoft.com/office/drawing/2014/main" id="{7EF6B00B-58E7-48FD-A464-3EDAB1E8F3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057" y="1628775"/>
            <a:ext cx="8342461" cy="4314825"/>
          </a:xfrm>
        </p:spPr>
      </p:pic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B87440F-8509-439D-A02C-1CB04FBC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381297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451F52-6BB2-4F09-BAB1-D40618745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Eierstyring i selskapene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2F06DFD-7B89-4331-BCDD-695A3AD28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Generalforsamlingen eller representantskapet er formelle eierorganer og har den øverste myndigheten i selskapene.</a:t>
            </a:r>
          </a:p>
          <a:p>
            <a:r>
              <a:rPr lang="nb-NO" dirty="0"/>
              <a:t>Bestemmelser om innkallingsfrist bør tas inn i vedtektene, slik at det tas hensyn til kommunens behov for å ha tid til å behandle aktuelle saker. Det er styret som innkaller. </a:t>
            </a:r>
          </a:p>
          <a:p>
            <a:r>
              <a:rPr lang="nb-NO" dirty="0"/>
              <a:t>Det er gjennom saksbehandling og vedtak i de øverste selskapsorganene eierstyringen skal skje.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BC1D2969-789A-45DD-BD65-B28B3A783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2214624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D8D553-586B-4AC3-80F0-C655855E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Forskjell mellom roller / habilitet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03D176C-80B4-4752-A0C9-496E73AC7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Rollen som folkevalgt i kommunestyret er </a:t>
            </a:r>
            <a:r>
              <a:rPr lang="nb-NO" u="sng" dirty="0"/>
              <a:t>ulik</a:t>
            </a:r>
            <a:r>
              <a:rPr lang="nb-NO" dirty="0"/>
              <a:t> den rollen man har i et selskapsorgan.</a:t>
            </a:r>
          </a:p>
          <a:p>
            <a:r>
              <a:rPr lang="nb-NO" dirty="0"/>
              <a:t>Selskapene og eiere bør ha rutiner for vurdering og håndtering av habilitet.</a:t>
            </a:r>
          </a:p>
          <a:p>
            <a:r>
              <a:rPr lang="nb-NO" dirty="0"/>
              <a:t>Det anbefales som en hovedregel at kommunestyret oppnevner sentrale folkevalgte som selskapets eierrepresentanter i eierorganet.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8F04479-705A-490B-9A9D-51E591A0D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4125613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tel 10">
            <a:extLst>
              <a:ext uri="{FF2B5EF4-FFF2-40B4-BE49-F238E27FC236}">
                <a16:creationId xmlns:a16="http://schemas.microsoft.com/office/drawing/2014/main" id="{6D25D732-99A2-43F6-B45C-D31BEFE01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Styringsmuligheter for kommunestyret</a:t>
            </a:r>
          </a:p>
        </p:txBody>
      </p:sp>
      <p:sp>
        <p:nvSpPr>
          <p:cNvPr id="12" name="Plassholder for innhold 11">
            <a:extLst>
              <a:ext uri="{FF2B5EF4-FFF2-40B4-BE49-F238E27FC236}">
                <a16:creationId xmlns:a16="http://schemas.microsoft.com/office/drawing/2014/main" id="{A1FEF7C3-0187-4EBF-9EF9-17926B083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Det er viktig at kommunestyret som eier får kunnskap og innsikt i omfanget av selskapsorganisering og de styringsmuligheter man har.</a:t>
            </a:r>
          </a:p>
          <a:p>
            <a:r>
              <a:rPr lang="nb-NO" dirty="0"/>
              <a:t>Kommunestyret skal utarbeide og bør jevnlig revidere styringsdokumentene og avtalene som regulerer styringen av selskapet.</a:t>
            </a:r>
          </a:p>
          <a:p>
            <a:r>
              <a:rPr lang="nb-NO" dirty="0"/>
              <a:t>Styrene kan i tillegg utarbeide egne interne strategidokumenter som peker ut hvordan selskapet skal oppnå de målene eierne har fastsatt. 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31EF6A1-4A26-47CE-9850-3BB0CD6F5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3027186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>
            <a:extLst>
              <a:ext uri="{FF2B5EF4-FFF2-40B4-BE49-F238E27FC236}">
                <a16:creationId xmlns:a16="http://schemas.microsoft.com/office/drawing/2014/main" id="{A7C063EF-DCAF-4137-8096-617F79FAA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Bruk av eiermøter – informasjon og dialog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9E1247A2-35C5-4AB8-8623-D05D1326A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Samhandlingen mellom kommunestyret og eierorganet er ikke lovregulert.</a:t>
            </a:r>
          </a:p>
          <a:p>
            <a:r>
              <a:rPr lang="nb-NO" dirty="0"/>
              <a:t>Eiermøter brukes når det er behov for å møtes uten å treffe formelle beslutninger. Møte mellom kommunen som eier, styret og daglig leder. </a:t>
            </a:r>
          </a:p>
          <a:p>
            <a:r>
              <a:rPr lang="nb-NO" dirty="0"/>
              <a:t>En uformell arena for gjensidig informasjonsutveksling, forventningsavklaringer og drøfte generell utvikling og rammevilkår for virksomheten.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71D207E-DBDB-4836-898E-17E82704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Folkevalgtopplæring</a:t>
            </a:r>
            <a:r>
              <a:rPr lang="en-US" dirty="0"/>
              <a:t> 30.10.23</a:t>
            </a:r>
          </a:p>
        </p:txBody>
      </p:sp>
    </p:spTree>
    <p:extLst>
      <p:ext uri="{BB962C8B-B14F-4D97-AF65-F5344CB8AC3E}">
        <p14:creationId xmlns:p14="http://schemas.microsoft.com/office/powerpoint/2010/main" val="4042501811"/>
      </p:ext>
    </p:extLst>
  </p:cSld>
  <p:clrMapOvr>
    <a:masterClrMapping/>
  </p:clrMapOvr>
</p:sld>
</file>

<file path=ppt/theme/theme1.xml><?xml version="1.0" encoding="utf-8"?>
<a:theme xmlns:a="http://schemas.openxmlformats.org/drawingml/2006/main" name="Kirkenes kompetansenter">
  <a:themeElements>
    <a:clrScheme name="Rød-Oransj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rkenes kompetansesenter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Kirkenes kompetansenter">
  <a:themeElements>
    <a:clrScheme name="Kirkenes kompetansesenter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irkenes kompetansesenter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rkenes kompetansesenter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rkenes kompetansesenter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rkenes kompetansesenter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51CBF43C45B7B489FD5A80CA75E4677" ma:contentTypeVersion="2" ma:contentTypeDescription="Opprett et nytt dokument." ma:contentTypeScope="" ma:versionID="12938f714da7ecd128dee3cf4d711ca3">
  <xsd:schema xmlns:xsd="http://www.w3.org/2001/XMLSchema" xmlns:xs="http://www.w3.org/2001/XMLSchema" xmlns:p="http://schemas.microsoft.com/office/2006/metadata/properties" xmlns:ns1="http://schemas.microsoft.com/sharepoint/v3" xmlns:ns2="30c1fe55-3076-4f0f-a661-a5b0491d1e57" targetNamespace="http://schemas.microsoft.com/office/2006/metadata/properties" ma:root="true" ma:fieldsID="3ea8017f27dc2372d2d8ff5c907f3531" ns1:_="" ns2:_="">
    <xsd:import namespace="http://schemas.microsoft.com/sharepoint/v3"/>
    <xsd:import namespace="30c1fe55-3076-4f0f-a661-a5b0491d1e5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lagt startdato" ma:description="Planlagt startdato er en områdekolonne som opprettes av publiseringsfunksjonen. Den brukes til å angi dato og klokkeslett for når denne siden vises for første gang for besøkende på området." ma:internalName="PublishingStartDate">
      <xsd:simpleType>
        <xsd:restriction base="dms:Unknown"/>
      </xsd:simpleType>
    </xsd:element>
    <xsd:element name="PublishingExpirationDate" ma:index="9" nillable="true" ma:displayName="Planlagt utløpsdato" ma:description="Planlagt sluttdato er en områdekolonne som opprettes av publiseringsfunksjonen. Den brukes til å angi dato og klokkeslett for når denne siden ikke lenger vises for besøkende på området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1fe55-3076-4f0f-a661-a5b0491d1e5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AE5914-24CB-47B3-8AFA-C317F6E20F7C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30c1fe55-3076-4f0f-a661-a5b0491d1e57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F6864DC-B413-44E5-B8AE-5A475CC974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0c1fe55-3076-4f0f-a661-a5b0491d1e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0F2296-2CC6-4052-B161-513D247118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4809</TotalTime>
  <Words>551</Words>
  <Application>Microsoft Office PowerPoint</Application>
  <PresentationFormat>Widescreen</PresentationFormat>
  <Paragraphs>62</Paragraphs>
  <Slides>11</Slides>
  <Notes>11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Garamond</vt:lpstr>
      <vt:lpstr>Wingdings</vt:lpstr>
      <vt:lpstr>Kirkenes kompetansenter</vt:lpstr>
      <vt:lpstr>1_Kirkenes kompetansenter</vt:lpstr>
      <vt:lpstr>Eierskap, selskapsledelse og kontroll</vt:lpstr>
      <vt:lpstr>Frihet til å velge organisering</vt:lpstr>
      <vt:lpstr>Alternative organiseringsformer</vt:lpstr>
      <vt:lpstr>Eierstyring skjer i selskapets eierorgan</vt:lpstr>
      <vt:lpstr>Eierstyring gjennom selskapets eierorgan</vt:lpstr>
      <vt:lpstr>Eierstyring i selskapene</vt:lpstr>
      <vt:lpstr>Forskjell mellom roller / habilitet</vt:lpstr>
      <vt:lpstr>Styringsmuligheter for kommunestyret</vt:lpstr>
      <vt:lpstr>Bruk av eiermøter – informasjon og dialog</vt:lpstr>
      <vt:lpstr>To krav i kommuneloven</vt:lpstr>
      <vt:lpstr>Oversikt over selskaper</vt:lpstr>
    </vt:vector>
  </TitlesOfParts>
  <Company>Sør-Varanger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Nina Bordi Øvergaard</dc:creator>
  <cp:lastModifiedBy>Stian Celius</cp:lastModifiedBy>
  <cp:revision>86</cp:revision>
  <dcterms:created xsi:type="dcterms:W3CDTF">2017-02-11T14:13:33Z</dcterms:created>
  <dcterms:modified xsi:type="dcterms:W3CDTF">2023-10-30T11:29:01Z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0x010100D51CBF43C45B7B489FD5A80CA75E4677</vt:lpwstr>
  </property>
</Properties>
</file>