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40"/>
  </p:notesMasterIdLst>
  <p:handoutMasterIdLst>
    <p:handoutMasterId r:id="rId41"/>
  </p:handoutMasterIdLst>
  <p:sldIdLst>
    <p:sldId id="257" r:id="rId6"/>
    <p:sldId id="523" r:id="rId7"/>
    <p:sldId id="2147477814" r:id="rId8"/>
    <p:sldId id="2147477824" r:id="rId9"/>
    <p:sldId id="296" r:id="rId10"/>
    <p:sldId id="293" r:id="rId11"/>
    <p:sldId id="531" r:id="rId12"/>
    <p:sldId id="532" r:id="rId13"/>
    <p:sldId id="499" r:id="rId14"/>
    <p:sldId id="2147198146" r:id="rId15"/>
    <p:sldId id="495" r:id="rId16"/>
    <p:sldId id="506" r:id="rId17"/>
    <p:sldId id="2147477822" r:id="rId18"/>
    <p:sldId id="526" r:id="rId19"/>
    <p:sldId id="2147477823" r:id="rId20"/>
    <p:sldId id="522" r:id="rId21"/>
    <p:sldId id="500" r:id="rId22"/>
    <p:sldId id="2147477816" r:id="rId23"/>
    <p:sldId id="496" r:id="rId24"/>
    <p:sldId id="2147477817" r:id="rId25"/>
    <p:sldId id="497" r:id="rId26"/>
    <p:sldId id="2147477815" r:id="rId27"/>
    <p:sldId id="498" r:id="rId28"/>
    <p:sldId id="2147477818" r:id="rId29"/>
    <p:sldId id="527" r:id="rId30"/>
    <p:sldId id="501" r:id="rId31"/>
    <p:sldId id="504" r:id="rId32"/>
    <p:sldId id="505" r:id="rId33"/>
    <p:sldId id="511" r:id="rId34"/>
    <p:sldId id="2147477819" r:id="rId35"/>
    <p:sldId id="2147477821" r:id="rId36"/>
    <p:sldId id="2147477820" r:id="rId37"/>
    <p:sldId id="528" r:id="rId38"/>
    <p:sldId id="513" r:id="rId39"/>
  </p:sldIdLst>
  <p:sldSz cx="12192000" cy="6858000"/>
  <p:notesSz cx="7104063" cy="102346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Bordi Øvergaard" initials="NBØ" lastIdx="1" clrIdx="0">
    <p:extLst>
      <p:ext uri="{19B8F6BF-5375-455C-9EA6-DF929625EA0E}">
        <p15:presenceInfo xmlns:p15="http://schemas.microsoft.com/office/powerpoint/2012/main" userId="S-1-5-21-608862378-1626917456-406177805-3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Mørk stil 2 - utheving 5 / uthev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emastil 1 - uthev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ys stil 3 - uthev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ys stil 1 - uthev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iddels stil 4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emastil 1 – uthev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65779" autoAdjust="0"/>
  </p:normalViewPr>
  <p:slideViewPr>
    <p:cSldViewPr snapToGrid="0">
      <p:cViewPr varScale="1">
        <p:scale>
          <a:sx n="68" d="100"/>
          <a:sy n="68" d="100"/>
        </p:scale>
        <p:origin x="640" y="48"/>
      </p:cViewPr>
      <p:guideLst/>
    </p:cSldViewPr>
  </p:slideViewPr>
  <p:notesTextViewPr>
    <p:cViewPr>
      <p:scale>
        <a:sx n="1" d="1"/>
        <a:sy n="1" d="1"/>
      </p:scale>
      <p:origin x="0" y="0"/>
    </p:cViewPr>
  </p:notesTextViewPr>
  <p:notesViewPr>
    <p:cSldViewPr snapToGrid="0">
      <p:cViewPr varScale="1">
        <p:scale>
          <a:sx n="90" d="100"/>
          <a:sy n="90" d="100"/>
        </p:scale>
        <p:origin x="319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8427" cy="513508"/>
          </a:xfrm>
          <a:prstGeom prst="rect">
            <a:avLst/>
          </a:prstGeom>
        </p:spPr>
        <p:txBody>
          <a:bodyPr vert="horz" lIns="95838" tIns="47919" rIns="95838" bIns="47919" rtlCol="0"/>
          <a:lstStyle>
            <a:lvl1pPr algn="l">
              <a:defRPr sz="1300"/>
            </a:lvl1pPr>
          </a:lstStyle>
          <a:p>
            <a:endParaRPr lang="nb-NO"/>
          </a:p>
        </p:txBody>
      </p:sp>
      <p:sp>
        <p:nvSpPr>
          <p:cNvPr id="3" name="Plassholder for dato 2"/>
          <p:cNvSpPr>
            <a:spLocks noGrp="1"/>
          </p:cNvSpPr>
          <p:nvPr>
            <p:ph type="dt" sz="quarter" idx="1"/>
          </p:nvPr>
        </p:nvSpPr>
        <p:spPr>
          <a:xfrm>
            <a:off x="4023992" y="0"/>
            <a:ext cx="3078427" cy="513508"/>
          </a:xfrm>
          <a:prstGeom prst="rect">
            <a:avLst/>
          </a:prstGeom>
        </p:spPr>
        <p:txBody>
          <a:bodyPr vert="horz" lIns="95838" tIns="47919" rIns="95838" bIns="47919" rtlCol="0"/>
          <a:lstStyle>
            <a:lvl1pPr algn="r">
              <a:defRPr sz="1300"/>
            </a:lvl1pPr>
          </a:lstStyle>
          <a:p>
            <a:fld id="{96AA3006-E25A-446C-B8A3-01591D4C3B7C}" type="datetimeFigureOut">
              <a:rPr lang="nb-NO" smtClean="0"/>
              <a:t>05.11.2025</a:t>
            </a:fld>
            <a:endParaRPr lang="nb-NO"/>
          </a:p>
        </p:txBody>
      </p:sp>
      <p:sp>
        <p:nvSpPr>
          <p:cNvPr id="4" name="Plassholder for bunntekst 3"/>
          <p:cNvSpPr>
            <a:spLocks noGrp="1"/>
          </p:cNvSpPr>
          <p:nvPr>
            <p:ph type="ftr" sz="quarter" idx="2"/>
          </p:nvPr>
        </p:nvSpPr>
        <p:spPr>
          <a:xfrm>
            <a:off x="0" y="9721109"/>
            <a:ext cx="3078427" cy="513507"/>
          </a:xfrm>
          <a:prstGeom prst="rect">
            <a:avLst/>
          </a:prstGeom>
        </p:spPr>
        <p:txBody>
          <a:bodyPr vert="horz" lIns="95838" tIns="47919" rIns="95838" bIns="47919" rtlCol="0" anchor="b"/>
          <a:lstStyle>
            <a:lvl1pPr algn="l">
              <a:defRPr sz="1300"/>
            </a:lvl1pPr>
          </a:lstStyle>
          <a:p>
            <a:endParaRPr lang="nb-NO"/>
          </a:p>
        </p:txBody>
      </p:sp>
      <p:sp>
        <p:nvSpPr>
          <p:cNvPr id="5" name="Plassholder for lysbildenummer 4"/>
          <p:cNvSpPr>
            <a:spLocks noGrp="1"/>
          </p:cNvSpPr>
          <p:nvPr>
            <p:ph type="sldNum" sz="quarter" idx="3"/>
          </p:nvPr>
        </p:nvSpPr>
        <p:spPr>
          <a:xfrm>
            <a:off x="4023992" y="9721109"/>
            <a:ext cx="3078427" cy="513507"/>
          </a:xfrm>
          <a:prstGeom prst="rect">
            <a:avLst/>
          </a:prstGeom>
        </p:spPr>
        <p:txBody>
          <a:bodyPr vert="horz" lIns="95838" tIns="47919" rIns="95838" bIns="47919" rtlCol="0" anchor="b"/>
          <a:lstStyle>
            <a:lvl1pPr algn="r">
              <a:defRPr sz="1300"/>
            </a:lvl1pPr>
          </a:lstStyle>
          <a:p>
            <a:fld id="{C442A90C-3F98-49CC-9D98-9ADF609087C3}" type="slidenum">
              <a:rPr lang="nb-NO" smtClean="0"/>
              <a:t>‹#›</a:t>
            </a:fld>
            <a:endParaRPr lang="nb-NO"/>
          </a:p>
        </p:txBody>
      </p:sp>
    </p:spTree>
    <p:extLst>
      <p:ext uri="{BB962C8B-B14F-4D97-AF65-F5344CB8AC3E}">
        <p14:creationId xmlns:p14="http://schemas.microsoft.com/office/powerpoint/2010/main" val="186937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8427" cy="513508"/>
          </a:xfrm>
          <a:prstGeom prst="rect">
            <a:avLst/>
          </a:prstGeom>
        </p:spPr>
        <p:txBody>
          <a:bodyPr vert="horz" lIns="95838" tIns="47919" rIns="95838" bIns="47919" rtlCol="0"/>
          <a:lstStyle>
            <a:lvl1pPr algn="l">
              <a:defRPr sz="1300"/>
            </a:lvl1pPr>
          </a:lstStyle>
          <a:p>
            <a:endParaRPr lang="nb-NO"/>
          </a:p>
        </p:txBody>
      </p:sp>
      <p:sp>
        <p:nvSpPr>
          <p:cNvPr id="3" name="Plassholder for dato 2"/>
          <p:cNvSpPr>
            <a:spLocks noGrp="1"/>
          </p:cNvSpPr>
          <p:nvPr>
            <p:ph type="dt" idx="1"/>
          </p:nvPr>
        </p:nvSpPr>
        <p:spPr>
          <a:xfrm>
            <a:off x="4023992" y="0"/>
            <a:ext cx="3078427" cy="513508"/>
          </a:xfrm>
          <a:prstGeom prst="rect">
            <a:avLst/>
          </a:prstGeom>
        </p:spPr>
        <p:txBody>
          <a:bodyPr vert="horz" lIns="95838" tIns="47919" rIns="95838" bIns="47919" rtlCol="0"/>
          <a:lstStyle>
            <a:lvl1pPr algn="r">
              <a:defRPr sz="1300"/>
            </a:lvl1pPr>
          </a:lstStyle>
          <a:p>
            <a:fld id="{D25D4EF1-3590-44AF-9820-23F1496898E5}" type="datetimeFigureOut">
              <a:rPr lang="nb-NO" smtClean="0"/>
              <a:t>05.11.2025</a:t>
            </a:fld>
            <a:endParaRPr lang="nb-NO"/>
          </a:p>
        </p:txBody>
      </p:sp>
      <p:sp>
        <p:nvSpPr>
          <p:cNvPr id="4" name="Plassholder for lysbilde 3"/>
          <p:cNvSpPr>
            <a:spLocks noGrp="1" noRot="1" noChangeAspect="1"/>
          </p:cNvSpPr>
          <p:nvPr>
            <p:ph type="sldImg" idx="2"/>
          </p:nvPr>
        </p:nvSpPr>
        <p:spPr>
          <a:xfrm>
            <a:off x="481013" y="1277938"/>
            <a:ext cx="6142037" cy="3454400"/>
          </a:xfrm>
          <a:prstGeom prst="rect">
            <a:avLst/>
          </a:prstGeom>
          <a:noFill/>
          <a:ln w="12700">
            <a:solidFill>
              <a:prstClr val="black"/>
            </a:solidFill>
          </a:ln>
        </p:spPr>
        <p:txBody>
          <a:bodyPr vert="horz" lIns="95838" tIns="47919" rIns="95838" bIns="47919" rtlCol="0" anchor="ctr"/>
          <a:lstStyle/>
          <a:p>
            <a:endParaRPr lang="nb-NO"/>
          </a:p>
        </p:txBody>
      </p:sp>
      <p:sp>
        <p:nvSpPr>
          <p:cNvPr id="5" name="Plassholder for notater 4"/>
          <p:cNvSpPr>
            <a:spLocks noGrp="1"/>
          </p:cNvSpPr>
          <p:nvPr>
            <p:ph type="body" sz="quarter" idx="3"/>
          </p:nvPr>
        </p:nvSpPr>
        <p:spPr>
          <a:xfrm>
            <a:off x="710407" y="4925410"/>
            <a:ext cx="5683250" cy="4029879"/>
          </a:xfrm>
          <a:prstGeom prst="rect">
            <a:avLst/>
          </a:prstGeom>
        </p:spPr>
        <p:txBody>
          <a:bodyPr vert="horz" lIns="95838" tIns="47919" rIns="95838" bIns="47919"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721109"/>
            <a:ext cx="3078427" cy="513507"/>
          </a:xfrm>
          <a:prstGeom prst="rect">
            <a:avLst/>
          </a:prstGeom>
        </p:spPr>
        <p:txBody>
          <a:bodyPr vert="horz" lIns="95838" tIns="47919" rIns="95838" bIns="47919" rtlCol="0" anchor="b"/>
          <a:lstStyle>
            <a:lvl1pPr algn="l">
              <a:defRPr sz="1300"/>
            </a:lvl1pPr>
          </a:lstStyle>
          <a:p>
            <a:endParaRPr lang="nb-NO"/>
          </a:p>
        </p:txBody>
      </p:sp>
      <p:sp>
        <p:nvSpPr>
          <p:cNvPr id="7" name="Plassholder for lysbildenummer 6"/>
          <p:cNvSpPr>
            <a:spLocks noGrp="1"/>
          </p:cNvSpPr>
          <p:nvPr>
            <p:ph type="sldNum" sz="quarter" idx="5"/>
          </p:nvPr>
        </p:nvSpPr>
        <p:spPr>
          <a:xfrm>
            <a:off x="4023992" y="9721109"/>
            <a:ext cx="3078427" cy="513507"/>
          </a:xfrm>
          <a:prstGeom prst="rect">
            <a:avLst/>
          </a:prstGeom>
        </p:spPr>
        <p:txBody>
          <a:bodyPr vert="horz" lIns="95838" tIns="47919" rIns="95838" bIns="47919" rtlCol="0" anchor="b"/>
          <a:lstStyle>
            <a:lvl1pPr algn="r">
              <a:defRPr sz="1300"/>
            </a:lvl1pPr>
          </a:lstStyle>
          <a:p>
            <a:fld id="{951024F9-DBC7-410C-8273-BF03FDA1F1AC}" type="slidenum">
              <a:rPr lang="nb-NO" smtClean="0"/>
              <a:t>‹#›</a:t>
            </a:fld>
            <a:endParaRPr lang="nb-NO"/>
          </a:p>
        </p:txBody>
      </p:sp>
    </p:spTree>
    <p:extLst>
      <p:ext uri="{BB962C8B-B14F-4D97-AF65-F5344CB8AC3E}">
        <p14:creationId xmlns:p14="http://schemas.microsoft.com/office/powerpoint/2010/main" val="249136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51024F9-DBC7-410C-8273-BF03FDA1F1AC}" type="slidenum">
              <a:rPr lang="nb-NO" smtClean="0"/>
              <a:t>1</a:t>
            </a:fld>
            <a:endParaRPr lang="nb-NO"/>
          </a:p>
        </p:txBody>
      </p:sp>
    </p:spTree>
    <p:extLst>
      <p:ext uri="{BB962C8B-B14F-4D97-AF65-F5344CB8AC3E}">
        <p14:creationId xmlns:p14="http://schemas.microsoft.com/office/powerpoint/2010/main" val="2446144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1024F9-DBC7-410C-8273-BF03FDA1F1AC}" type="slidenum">
              <a:rPr lang="nb-NO" smtClean="0"/>
              <a:t>3</a:t>
            </a:fld>
            <a:endParaRPr lang="nb-NO"/>
          </a:p>
        </p:txBody>
      </p:sp>
    </p:spTree>
    <p:extLst>
      <p:ext uri="{BB962C8B-B14F-4D97-AF65-F5344CB8AC3E}">
        <p14:creationId xmlns:p14="http://schemas.microsoft.com/office/powerpoint/2010/main" val="58144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1024F9-DBC7-410C-8273-BF03FDA1F1AC}" type="slidenum">
              <a:rPr lang="nb-NO" smtClean="0"/>
              <a:t>10</a:t>
            </a:fld>
            <a:endParaRPr lang="nb-NO"/>
          </a:p>
        </p:txBody>
      </p:sp>
    </p:spTree>
    <p:extLst>
      <p:ext uri="{BB962C8B-B14F-4D97-AF65-F5344CB8AC3E}">
        <p14:creationId xmlns:p14="http://schemas.microsoft.com/office/powerpoint/2010/main" val="350233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1024F9-DBC7-410C-8273-BF03FDA1F1AC}" type="slidenum">
              <a:rPr lang="nb-NO" smtClean="0"/>
              <a:t>14</a:t>
            </a:fld>
            <a:endParaRPr lang="nb-NO"/>
          </a:p>
        </p:txBody>
      </p:sp>
    </p:spTree>
    <p:extLst>
      <p:ext uri="{BB962C8B-B14F-4D97-AF65-F5344CB8AC3E}">
        <p14:creationId xmlns:p14="http://schemas.microsoft.com/office/powerpoint/2010/main" val="327427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51024F9-DBC7-410C-8273-BF03FDA1F1AC}" type="slidenum">
              <a:rPr lang="nb-NO" smtClean="0"/>
              <a:t>15</a:t>
            </a:fld>
            <a:endParaRPr lang="nb-NO"/>
          </a:p>
        </p:txBody>
      </p:sp>
    </p:spTree>
    <p:extLst>
      <p:ext uri="{BB962C8B-B14F-4D97-AF65-F5344CB8AC3E}">
        <p14:creationId xmlns:p14="http://schemas.microsoft.com/office/powerpoint/2010/main" val="378866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102785" y="549276"/>
            <a:ext cx="10164233" cy="1008063"/>
          </a:xfrm>
        </p:spPr>
        <p:txBody>
          <a:bodyPr/>
          <a:lstStyle>
            <a:lvl1pPr>
              <a:defRPr sz="5000"/>
            </a:lvl1pPr>
          </a:lstStyle>
          <a:p>
            <a:r>
              <a:rPr lang="nb-NO" altLang="en-US"/>
              <a:t>Klikk for å redigere tittelstil</a:t>
            </a:r>
          </a:p>
        </p:txBody>
      </p:sp>
      <p:sp>
        <p:nvSpPr>
          <p:cNvPr id="29699" name="Rectangle 3"/>
          <p:cNvSpPr>
            <a:spLocks noGrp="1" noChangeArrowheads="1"/>
          </p:cNvSpPr>
          <p:nvPr>
            <p:ph type="subTitle" idx="1"/>
          </p:nvPr>
        </p:nvSpPr>
        <p:spPr>
          <a:xfrm>
            <a:off x="1871133" y="2133601"/>
            <a:ext cx="8737600" cy="3382963"/>
          </a:xfrm>
        </p:spPr>
        <p:txBody>
          <a:bodyPr/>
          <a:lstStyle>
            <a:lvl1pPr marL="0" indent="0">
              <a:buFont typeface="Wingdings" pitchFamily="2" charset="2"/>
              <a:buNone/>
              <a:defRPr sz="2800"/>
            </a:lvl1pPr>
          </a:lstStyle>
          <a:p>
            <a:r>
              <a:rPr lang="nb-NO" altLang="en-US"/>
              <a:t>Klikk for å redigere undertittelstil i malen</a:t>
            </a:r>
          </a:p>
        </p:txBody>
      </p:sp>
      <p:sp>
        <p:nvSpPr>
          <p:cNvPr id="29700" name="Rectangle 4"/>
          <p:cNvSpPr>
            <a:spLocks noGrp="1" noChangeArrowheads="1"/>
          </p:cNvSpPr>
          <p:nvPr>
            <p:ph type="dt" sz="half" idx="2"/>
          </p:nvPr>
        </p:nvSpPr>
        <p:spPr/>
        <p:txBody>
          <a:bodyPr/>
          <a:lstStyle>
            <a:lvl1pPr>
              <a:defRPr/>
            </a:lvl1pPr>
          </a:lstStyle>
          <a:p>
            <a:fld id="{2D730129-CA10-45B6-A965-748CFE3B04DF}" type="datetime1">
              <a:rPr lang="en-US" smtClean="0">
                <a:solidFill>
                  <a:srgbClr val="000000"/>
                </a:solidFill>
              </a:rPr>
              <a:t>11/5/2025</a:t>
            </a:fld>
            <a:endParaRPr lang="en-US" dirty="0">
              <a:solidFill>
                <a:srgbClr val="000000"/>
              </a:solidFill>
            </a:endParaRPr>
          </a:p>
        </p:txBody>
      </p:sp>
      <p:sp>
        <p:nvSpPr>
          <p:cNvPr id="29701" name="Rectangle 5"/>
          <p:cNvSpPr>
            <a:spLocks noGrp="1" noChangeArrowheads="1"/>
          </p:cNvSpPr>
          <p:nvPr>
            <p:ph type="ftr" sz="quarter" idx="3"/>
          </p:nvPr>
        </p:nvSpPr>
        <p:spPr>
          <a:xfrm>
            <a:off x="4165600" y="6243638"/>
            <a:ext cx="3860800" cy="457200"/>
          </a:xfrm>
        </p:spPr>
        <p:txBody>
          <a:bodyPr/>
          <a:lstStyle>
            <a:lvl1pPr>
              <a:defRPr sz="1200" b="0">
                <a:solidFill>
                  <a:schemeClr val="tx1"/>
                </a:solidFill>
              </a:defRPr>
            </a:lvl1pPr>
          </a:lstStyle>
          <a:p>
            <a:r>
              <a:rPr lang="en-US">
                <a:solidFill>
                  <a:srgbClr val="000000"/>
                </a:solidFill>
              </a:rPr>
              <a:t>Kommunedirektør 5. november 2025</a:t>
            </a:r>
            <a:endParaRPr lang="en-US" dirty="0">
              <a:solidFill>
                <a:srgbClr val="000000"/>
              </a:solidFill>
            </a:endParaRPr>
          </a:p>
        </p:txBody>
      </p:sp>
      <p:sp>
        <p:nvSpPr>
          <p:cNvPr id="29702" name="Rectangle 6"/>
          <p:cNvSpPr>
            <a:spLocks noGrp="1" noChangeArrowheads="1"/>
          </p:cNvSpPr>
          <p:nvPr>
            <p:ph type="sldNum" sz="quarter" idx="4"/>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
        <p:nvSpPr>
          <p:cNvPr id="29703" name="Freeform 7"/>
          <p:cNvSpPr>
            <a:spLocks noChangeArrowheads="1"/>
          </p:cNvSpPr>
          <p:nvPr/>
        </p:nvSpPr>
        <p:spPr bwMode="auto">
          <a:xfrm>
            <a:off x="814917" y="333375"/>
            <a:ext cx="105664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nb-NO">
              <a:solidFill>
                <a:srgbClr val="000000"/>
              </a:solidFill>
            </a:endParaRPr>
          </a:p>
        </p:txBody>
      </p:sp>
      <p:sp>
        <p:nvSpPr>
          <p:cNvPr id="29704" name="Line 8"/>
          <p:cNvSpPr>
            <a:spLocks noChangeShapeType="1"/>
          </p:cNvSpPr>
          <p:nvPr/>
        </p:nvSpPr>
        <p:spPr bwMode="auto">
          <a:xfrm>
            <a:off x="1871134" y="5876925"/>
            <a:ext cx="8682567" cy="0"/>
          </a:xfrm>
          <a:prstGeom prst="line">
            <a:avLst/>
          </a:prstGeom>
          <a:noFill/>
          <a:ln w="19050">
            <a:solidFill>
              <a:schemeClr val="accent1"/>
            </a:solidFill>
            <a:round/>
            <a:headEnd/>
            <a:tailEnd/>
          </a:ln>
          <a:effectLst/>
        </p:spPr>
        <p:txBody>
          <a:bodyPr/>
          <a:lstStyle/>
          <a:p>
            <a:pPr defTabSz="457200"/>
            <a:endParaRPr lang="nb-NO">
              <a:solidFill>
                <a:srgbClr val="000000"/>
              </a:solidFill>
            </a:endParaRPr>
          </a:p>
        </p:txBody>
      </p:sp>
    </p:spTree>
    <p:extLst>
      <p:ext uri="{BB962C8B-B14F-4D97-AF65-F5344CB8AC3E}">
        <p14:creationId xmlns:p14="http://schemas.microsoft.com/office/powerpoint/2010/main" val="199822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fld id="{1E6E7F3B-9FF8-4F8A-8C87-B43241BD990F}" type="datetime1">
              <a:rPr lang="en-US" smtClean="0">
                <a:solidFill>
                  <a:srgbClr val="000000"/>
                </a:solidFill>
              </a:rPr>
              <a:t>11/5/2025</a:t>
            </a:fld>
            <a:endParaRPr lang="en-US" dirty="0">
              <a:solidFill>
                <a:srgbClr val="000000"/>
              </a:solidFill>
            </a:endParaRPr>
          </a:p>
        </p:txBody>
      </p:sp>
      <p:sp>
        <p:nvSpPr>
          <p:cNvPr id="5" name="Plassholder for bunntekst 4"/>
          <p:cNvSpPr>
            <a:spLocks noGrp="1"/>
          </p:cNvSpPr>
          <p:nvPr>
            <p:ph type="ftr" sz="quarter" idx="11"/>
          </p:nvPr>
        </p:nvSpPr>
        <p:spPr/>
        <p:txBody>
          <a:bodyPr/>
          <a:lstStyle>
            <a:lvl1pPr>
              <a:defRPr/>
            </a:lvl1pPr>
          </a:lstStyle>
          <a:p>
            <a:r>
              <a:rPr lang="en-US"/>
              <a:t>Kommunedirektør 5. november 2025</a:t>
            </a:r>
            <a:endParaRPr lang="en-US" dirty="0"/>
          </a:p>
        </p:txBody>
      </p:sp>
      <p:sp>
        <p:nvSpPr>
          <p:cNvPr id="6" name="Plassholder for lysbildenummer 5"/>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9249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54017" y="549276"/>
            <a:ext cx="2743200" cy="53943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4417" y="549276"/>
            <a:ext cx="8026400" cy="53943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fld id="{A14E3C08-C43E-46BD-ADFE-43B2509C0A4D}" type="datetime1">
              <a:rPr lang="en-US" smtClean="0">
                <a:solidFill>
                  <a:srgbClr val="000000"/>
                </a:solidFill>
              </a:rPr>
              <a:t>11/5/2025</a:t>
            </a:fld>
            <a:endParaRPr lang="en-US" dirty="0">
              <a:solidFill>
                <a:srgbClr val="000000"/>
              </a:solidFill>
            </a:endParaRPr>
          </a:p>
        </p:txBody>
      </p:sp>
      <p:sp>
        <p:nvSpPr>
          <p:cNvPr id="5" name="Plassholder for bunntekst 4"/>
          <p:cNvSpPr>
            <a:spLocks noGrp="1"/>
          </p:cNvSpPr>
          <p:nvPr>
            <p:ph type="ftr" sz="quarter" idx="11"/>
          </p:nvPr>
        </p:nvSpPr>
        <p:spPr/>
        <p:txBody>
          <a:bodyPr/>
          <a:lstStyle>
            <a:lvl1pPr>
              <a:defRPr/>
            </a:lvl1pPr>
          </a:lstStyle>
          <a:p>
            <a:r>
              <a:rPr lang="en-US"/>
              <a:t>Kommunedirektør 5. november 2025</a:t>
            </a:r>
            <a:endParaRPr lang="en-US" dirty="0"/>
          </a:p>
        </p:txBody>
      </p:sp>
      <p:sp>
        <p:nvSpPr>
          <p:cNvPr id="6" name="Plassholder for lysbildenummer 5"/>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3262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102785" y="549276"/>
            <a:ext cx="10164233" cy="1008063"/>
          </a:xfrm>
        </p:spPr>
        <p:txBody>
          <a:bodyPr/>
          <a:lstStyle>
            <a:lvl1pPr>
              <a:defRPr sz="5000"/>
            </a:lvl1pPr>
          </a:lstStyle>
          <a:p>
            <a:r>
              <a:rPr lang="nb-NO" altLang="en-US"/>
              <a:t>Klikk for å redigere tittelstil</a:t>
            </a:r>
          </a:p>
        </p:txBody>
      </p:sp>
      <p:sp>
        <p:nvSpPr>
          <p:cNvPr id="29699" name="Rectangle 3"/>
          <p:cNvSpPr>
            <a:spLocks noGrp="1" noChangeArrowheads="1"/>
          </p:cNvSpPr>
          <p:nvPr>
            <p:ph type="subTitle" idx="1"/>
          </p:nvPr>
        </p:nvSpPr>
        <p:spPr>
          <a:xfrm>
            <a:off x="1871133" y="2133601"/>
            <a:ext cx="8737600" cy="3382963"/>
          </a:xfrm>
        </p:spPr>
        <p:txBody>
          <a:bodyPr/>
          <a:lstStyle>
            <a:lvl1pPr marL="0" indent="0">
              <a:buFont typeface="Wingdings" pitchFamily="2" charset="2"/>
              <a:buNone/>
              <a:defRPr sz="2800"/>
            </a:lvl1pPr>
          </a:lstStyle>
          <a:p>
            <a:r>
              <a:rPr lang="nb-NO" altLang="en-US"/>
              <a:t>Klikk for å redigere undertittelstil i malen</a:t>
            </a:r>
          </a:p>
        </p:txBody>
      </p:sp>
      <p:sp>
        <p:nvSpPr>
          <p:cNvPr id="29700" name="Rectangle 4"/>
          <p:cNvSpPr>
            <a:spLocks noGrp="1" noChangeArrowheads="1"/>
          </p:cNvSpPr>
          <p:nvPr>
            <p:ph type="dt" sz="half" idx="2"/>
          </p:nvPr>
        </p:nvSpPr>
        <p:spPr/>
        <p:txBody>
          <a:bodyPr/>
          <a:lstStyle>
            <a:lvl1pPr>
              <a:defRPr/>
            </a:lvl1pPr>
          </a:lstStyle>
          <a:p>
            <a:fld id="{AD9027A4-D02C-4278-89CC-3F159617D65B}" type="datetime1">
              <a:rPr lang="en-US" smtClean="0">
                <a:solidFill>
                  <a:srgbClr val="000000"/>
                </a:solidFill>
              </a:rPr>
              <a:t>11/5/2025</a:t>
            </a:fld>
            <a:endParaRPr lang="en-US" dirty="0">
              <a:solidFill>
                <a:srgbClr val="000000"/>
              </a:solidFill>
            </a:endParaRPr>
          </a:p>
        </p:txBody>
      </p:sp>
      <p:sp>
        <p:nvSpPr>
          <p:cNvPr id="29701" name="Rectangle 5"/>
          <p:cNvSpPr>
            <a:spLocks noGrp="1" noChangeArrowheads="1"/>
          </p:cNvSpPr>
          <p:nvPr>
            <p:ph type="ftr" sz="quarter" idx="3"/>
          </p:nvPr>
        </p:nvSpPr>
        <p:spPr>
          <a:xfrm>
            <a:off x="4165600" y="6243638"/>
            <a:ext cx="3860800" cy="457200"/>
          </a:xfrm>
        </p:spPr>
        <p:txBody>
          <a:bodyPr/>
          <a:lstStyle>
            <a:lvl1pPr>
              <a:defRPr sz="1200" b="0">
                <a:solidFill>
                  <a:schemeClr val="tx1"/>
                </a:solidFill>
              </a:defRPr>
            </a:lvl1pPr>
          </a:lstStyle>
          <a:p>
            <a:r>
              <a:rPr lang="en-US">
                <a:solidFill>
                  <a:srgbClr val="000000"/>
                </a:solidFill>
              </a:rPr>
              <a:t>Kommunedirektør 5. november 2025</a:t>
            </a:r>
            <a:endParaRPr lang="en-US" dirty="0">
              <a:solidFill>
                <a:srgbClr val="000000"/>
              </a:solidFill>
            </a:endParaRPr>
          </a:p>
        </p:txBody>
      </p:sp>
      <p:sp>
        <p:nvSpPr>
          <p:cNvPr id="29702" name="Rectangle 6"/>
          <p:cNvSpPr>
            <a:spLocks noGrp="1" noChangeArrowheads="1"/>
          </p:cNvSpPr>
          <p:nvPr>
            <p:ph type="sldNum" sz="quarter" idx="4"/>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
        <p:nvSpPr>
          <p:cNvPr id="29703" name="Freeform 7"/>
          <p:cNvSpPr>
            <a:spLocks noChangeArrowheads="1"/>
          </p:cNvSpPr>
          <p:nvPr/>
        </p:nvSpPr>
        <p:spPr bwMode="auto">
          <a:xfrm>
            <a:off x="814917" y="333375"/>
            <a:ext cx="105664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defTabSz="457200"/>
            <a:endParaRPr lang="nb-NO">
              <a:solidFill>
                <a:srgbClr val="000000"/>
              </a:solidFill>
            </a:endParaRPr>
          </a:p>
        </p:txBody>
      </p:sp>
      <p:sp>
        <p:nvSpPr>
          <p:cNvPr id="29704" name="Line 8"/>
          <p:cNvSpPr>
            <a:spLocks noChangeShapeType="1"/>
          </p:cNvSpPr>
          <p:nvPr/>
        </p:nvSpPr>
        <p:spPr bwMode="auto">
          <a:xfrm>
            <a:off x="1871134" y="5876925"/>
            <a:ext cx="8682567" cy="0"/>
          </a:xfrm>
          <a:prstGeom prst="line">
            <a:avLst/>
          </a:prstGeom>
          <a:noFill/>
          <a:ln w="19050">
            <a:solidFill>
              <a:schemeClr val="accent1"/>
            </a:solidFill>
            <a:round/>
            <a:headEnd/>
            <a:tailEnd/>
          </a:ln>
          <a:effectLst/>
        </p:spPr>
        <p:txBody>
          <a:bodyPr/>
          <a:lstStyle/>
          <a:p>
            <a:pPr defTabSz="457200"/>
            <a:endParaRPr lang="nb-NO">
              <a:solidFill>
                <a:srgbClr val="000000"/>
              </a:solidFill>
            </a:endParaRPr>
          </a:p>
        </p:txBody>
      </p:sp>
    </p:spTree>
    <p:extLst>
      <p:ext uri="{BB962C8B-B14F-4D97-AF65-F5344CB8AC3E}">
        <p14:creationId xmlns:p14="http://schemas.microsoft.com/office/powerpoint/2010/main" val="40773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fld id="{A80EB999-D6F1-4280-9E6C-4A65EF0E56B4}" type="datetime1">
              <a:rPr lang="en-US" smtClean="0">
                <a:solidFill>
                  <a:srgbClr val="000000"/>
                </a:solidFill>
              </a:rPr>
              <a:t>11/5/2025</a:t>
            </a:fld>
            <a:endParaRPr lang="en-US" dirty="0">
              <a:solidFill>
                <a:srgbClr val="000000"/>
              </a:solidFill>
            </a:endParaRPr>
          </a:p>
        </p:txBody>
      </p:sp>
      <p:sp>
        <p:nvSpPr>
          <p:cNvPr id="5" name="Plassholder for bunntekst 4"/>
          <p:cNvSpPr>
            <a:spLocks noGrp="1"/>
          </p:cNvSpPr>
          <p:nvPr>
            <p:ph type="ftr" sz="quarter" idx="11"/>
          </p:nvPr>
        </p:nvSpPr>
        <p:spPr/>
        <p:txBody>
          <a:bodyPr/>
          <a:lstStyle>
            <a:lvl1pPr>
              <a:defRPr/>
            </a:lvl1pPr>
          </a:lstStyle>
          <a:p>
            <a:r>
              <a:rPr lang="en-US"/>
              <a:t>Kommunedirektør 5. november 2025</a:t>
            </a:r>
            <a:endParaRPr lang="en-US" dirty="0"/>
          </a:p>
        </p:txBody>
      </p:sp>
      <p:sp>
        <p:nvSpPr>
          <p:cNvPr id="6" name="Plassholder for lysbildenummer 5"/>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5925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fld id="{979E7608-24E5-4F03-BE27-0C5E4D313EAF}" type="datetime1">
              <a:rPr lang="en-US" smtClean="0">
                <a:solidFill>
                  <a:srgbClr val="000000"/>
                </a:solidFill>
              </a:rPr>
              <a:t>11/5/2025</a:t>
            </a:fld>
            <a:endParaRPr lang="en-US" dirty="0">
              <a:solidFill>
                <a:srgbClr val="000000"/>
              </a:solidFill>
            </a:endParaRPr>
          </a:p>
        </p:txBody>
      </p:sp>
      <p:sp>
        <p:nvSpPr>
          <p:cNvPr id="5" name="Plassholder for bunntekst 4"/>
          <p:cNvSpPr>
            <a:spLocks noGrp="1"/>
          </p:cNvSpPr>
          <p:nvPr>
            <p:ph type="ftr" sz="quarter" idx="11"/>
          </p:nvPr>
        </p:nvSpPr>
        <p:spPr/>
        <p:txBody>
          <a:bodyPr/>
          <a:lstStyle>
            <a:lvl1pPr>
              <a:defRPr/>
            </a:lvl1pPr>
          </a:lstStyle>
          <a:p>
            <a:r>
              <a:rPr lang="en-US"/>
              <a:t>Kommunedirektør 5. november 2025</a:t>
            </a:r>
            <a:endParaRPr lang="en-US" dirty="0"/>
          </a:p>
        </p:txBody>
      </p:sp>
      <p:sp>
        <p:nvSpPr>
          <p:cNvPr id="6" name="Plassholder for lysbildenummer 5"/>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61566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24417" y="1628776"/>
            <a:ext cx="5384800"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212417" y="1628776"/>
            <a:ext cx="5384800"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fld id="{5B1B0B7E-DB4B-4F70-988C-B3C1F7DCD8D5}" type="datetime1">
              <a:rPr lang="en-US" smtClean="0">
                <a:solidFill>
                  <a:srgbClr val="000000"/>
                </a:solidFill>
              </a:rPr>
              <a:t>11/5/2025</a:t>
            </a:fld>
            <a:endParaRPr lang="en-US" dirty="0">
              <a:solidFill>
                <a:srgbClr val="000000"/>
              </a:solidFill>
            </a:endParaRPr>
          </a:p>
        </p:txBody>
      </p:sp>
      <p:sp>
        <p:nvSpPr>
          <p:cNvPr id="6" name="Plassholder for bunntekst 5"/>
          <p:cNvSpPr>
            <a:spLocks noGrp="1"/>
          </p:cNvSpPr>
          <p:nvPr>
            <p:ph type="ftr" sz="quarter" idx="11"/>
          </p:nvPr>
        </p:nvSpPr>
        <p:spPr/>
        <p:txBody>
          <a:bodyPr/>
          <a:lstStyle>
            <a:lvl1pPr>
              <a:defRPr/>
            </a:lvl1pPr>
          </a:lstStyle>
          <a:p>
            <a:r>
              <a:rPr lang="en-US"/>
              <a:t>Kommunedirektør 5. november 2025</a:t>
            </a:r>
            <a:endParaRPr lang="en-US" dirty="0"/>
          </a:p>
        </p:txBody>
      </p:sp>
      <p:sp>
        <p:nvSpPr>
          <p:cNvPr id="7" name="Plassholder for lysbildenummer 6"/>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3049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fld id="{34FD5F39-13BC-47EC-BAE2-AF9FC09EC294}" type="datetime1">
              <a:rPr lang="en-US" smtClean="0">
                <a:solidFill>
                  <a:srgbClr val="000000"/>
                </a:solidFill>
              </a:rPr>
              <a:t>11/5/2025</a:t>
            </a:fld>
            <a:endParaRPr lang="en-US" dirty="0">
              <a:solidFill>
                <a:srgbClr val="000000"/>
              </a:solidFill>
            </a:endParaRPr>
          </a:p>
        </p:txBody>
      </p:sp>
      <p:sp>
        <p:nvSpPr>
          <p:cNvPr id="8" name="Plassholder for bunntekst 7"/>
          <p:cNvSpPr>
            <a:spLocks noGrp="1"/>
          </p:cNvSpPr>
          <p:nvPr>
            <p:ph type="ftr" sz="quarter" idx="11"/>
          </p:nvPr>
        </p:nvSpPr>
        <p:spPr/>
        <p:txBody>
          <a:bodyPr/>
          <a:lstStyle>
            <a:lvl1pPr>
              <a:defRPr/>
            </a:lvl1pPr>
          </a:lstStyle>
          <a:p>
            <a:r>
              <a:rPr lang="en-US"/>
              <a:t>Kommunedirektør 5. november 2025</a:t>
            </a:r>
            <a:endParaRPr lang="en-US" dirty="0"/>
          </a:p>
        </p:txBody>
      </p:sp>
      <p:sp>
        <p:nvSpPr>
          <p:cNvPr id="9" name="Plassholder for lysbildenummer 8"/>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9750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fld id="{3226FE89-5F14-45A8-9631-7C00F7390E54}" type="datetime1">
              <a:rPr lang="en-US" smtClean="0">
                <a:solidFill>
                  <a:srgbClr val="000000"/>
                </a:solidFill>
              </a:rPr>
              <a:t>11/5/2025</a:t>
            </a:fld>
            <a:endParaRPr lang="en-US" dirty="0">
              <a:solidFill>
                <a:srgbClr val="000000"/>
              </a:solidFill>
            </a:endParaRPr>
          </a:p>
        </p:txBody>
      </p:sp>
      <p:sp>
        <p:nvSpPr>
          <p:cNvPr id="4" name="Plassholder for bunntekst 3"/>
          <p:cNvSpPr>
            <a:spLocks noGrp="1"/>
          </p:cNvSpPr>
          <p:nvPr>
            <p:ph type="ftr" sz="quarter" idx="11"/>
          </p:nvPr>
        </p:nvSpPr>
        <p:spPr/>
        <p:txBody>
          <a:bodyPr/>
          <a:lstStyle>
            <a:lvl1pPr>
              <a:defRPr/>
            </a:lvl1pPr>
          </a:lstStyle>
          <a:p>
            <a:r>
              <a:rPr lang="en-US"/>
              <a:t>Kommunedirektør 5. november 2025</a:t>
            </a:r>
            <a:endParaRPr lang="en-US" dirty="0"/>
          </a:p>
        </p:txBody>
      </p:sp>
      <p:sp>
        <p:nvSpPr>
          <p:cNvPr id="5" name="Plassholder for lysbildenummer 4"/>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9519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fld id="{C5ED9655-BFB5-405F-A55C-3090EFA7FE39}" type="datetime1">
              <a:rPr lang="en-US" smtClean="0">
                <a:solidFill>
                  <a:srgbClr val="000000"/>
                </a:solidFill>
              </a:rPr>
              <a:t>11/5/2025</a:t>
            </a:fld>
            <a:endParaRPr lang="en-US" dirty="0">
              <a:solidFill>
                <a:srgbClr val="000000"/>
              </a:solidFill>
            </a:endParaRPr>
          </a:p>
        </p:txBody>
      </p:sp>
      <p:sp>
        <p:nvSpPr>
          <p:cNvPr id="3" name="Plassholder for bunntekst 2"/>
          <p:cNvSpPr>
            <a:spLocks noGrp="1"/>
          </p:cNvSpPr>
          <p:nvPr>
            <p:ph type="ftr" sz="quarter" idx="11"/>
          </p:nvPr>
        </p:nvSpPr>
        <p:spPr/>
        <p:txBody>
          <a:bodyPr/>
          <a:lstStyle>
            <a:lvl1pPr>
              <a:defRPr/>
            </a:lvl1pPr>
          </a:lstStyle>
          <a:p>
            <a:r>
              <a:rPr lang="en-US"/>
              <a:t>Kommunedirektør 5. november 2025</a:t>
            </a:r>
            <a:endParaRPr lang="en-US" dirty="0"/>
          </a:p>
        </p:txBody>
      </p:sp>
      <p:sp>
        <p:nvSpPr>
          <p:cNvPr id="4" name="Plassholder for lysbildenummer 3"/>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68970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fld id="{97A3B26F-6DBD-4315-BCA7-0A3E026C3A30}" type="datetime1">
              <a:rPr lang="en-US" smtClean="0">
                <a:solidFill>
                  <a:srgbClr val="000000"/>
                </a:solidFill>
              </a:rPr>
              <a:t>11/5/2025</a:t>
            </a:fld>
            <a:endParaRPr lang="en-US" dirty="0">
              <a:solidFill>
                <a:srgbClr val="000000"/>
              </a:solidFill>
            </a:endParaRPr>
          </a:p>
        </p:txBody>
      </p:sp>
      <p:sp>
        <p:nvSpPr>
          <p:cNvPr id="6" name="Plassholder for bunntekst 5"/>
          <p:cNvSpPr>
            <a:spLocks noGrp="1"/>
          </p:cNvSpPr>
          <p:nvPr>
            <p:ph type="ftr" sz="quarter" idx="11"/>
          </p:nvPr>
        </p:nvSpPr>
        <p:spPr/>
        <p:txBody>
          <a:bodyPr/>
          <a:lstStyle>
            <a:lvl1pPr>
              <a:defRPr/>
            </a:lvl1pPr>
          </a:lstStyle>
          <a:p>
            <a:r>
              <a:rPr lang="en-US"/>
              <a:t>Kommunedirektør 5. november 2025</a:t>
            </a:r>
            <a:endParaRPr lang="en-US" dirty="0"/>
          </a:p>
        </p:txBody>
      </p:sp>
      <p:sp>
        <p:nvSpPr>
          <p:cNvPr id="7" name="Plassholder for lysbildenummer 6"/>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486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fld id="{9957C781-061E-4F21-9845-73B3FD174790}" type="datetime1">
              <a:rPr lang="en-US" smtClean="0">
                <a:solidFill>
                  <a:srgbClr val="000000"/>
                </a:solidFill>
              </a:rPr>
              <a:t>11/5/2025</a:t>
            </a:fld>
            <a:endParaRPr lang="en-US" dirty="0">
              <a:solidFill>
                <a:srgbClr val="000000"/>
              </a:solidFill>
            </a:endParaRPr>
          </a:p>
        </p:txBody>
      </p:sp>
      <p:sp>
        <p:nvSpPr>
          <p:cNvPr id="5" name="Plassholder for bunntekst 4"/>
          <p:cNvSpPr>
            <a:spLocks noGrp="1"/>
          </p:cNvSpPr>
          <p:nvPr>
            <p:ph type="ftr" sz="quarter" idx="11"/>
          </p:nvPr>
        </p:nvSpPr>
        <p:spPr/>
        <p:txBody>
          <a:bodyPr/>
          <a:lstStyle>
            <a:lvl1pPr>
              <a:defRPr/>
            </a:lvl1pPr>
          </a:lstStyle>
          <a:p>
            <a:r>
              <a:rPr lang="en-US"/>
              <a:t>Kommunedirektør 5. november 2025</a:t>
            </a:r>
            <a:endParaRPr lang="en-US" dirty="0"/>
          </a:p>
        </p:txBody>
      </p:sp>
      <p:sp>
        <p:nvSpPr>
          <p:cNvPr id="6" name="Plassholder for lysbildenummer 5"/>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7676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fld id="{94ECE678-8E93-4CAD-A996-299434761D32}" type="datetime1">
              <a:rPr lang="en-US" smtClean="0">
                <a:solidFill>
                  <a:srgbClr val="000000"/>
                </a:solidFill>
              </a:rPr>
              <a:t>11/5/2025</a:t>
            </a:fld>
            <a:endParaRPr lang="en-US" dirty="0">
              <a:solidFill>
                <a:srgbClr val="000000"/>
              </a:solidFill>
            </a:endParaRPr>
          </a:p>
        </p:txBody>
      </p:sp>
      <p:sp>
        <p:nvSpPr>
          <p:cNvPr id="6" name="Plassholder for bunntekst 5"/>
          <p:cNvSpPr>
            <a:spLocks noGrp="1"/>
          </p:cNvSpPr>
          <p:nvPr>
            <p:ph type="ftr" sz="quarter" idx="11"/>
          </p:nvPr>
        </p:nvSpPr>
        <p:spPr/>
        <p:txBody>
          <a:bodyPr/>
          <a:lstStyle>
            <a:lvl1pPr>
              <a:defRPr/>
            </a:lvl1pPr>
          </a:lstStyle>
          <a:p>
            <a:r>
              <a:rPr lang="en-US"/>
              <a:t>Kommunedirektør 5. november 2025</a:t>
            </a:r>
            <a:endParaRPr lang="en-US" dirty="0"/>
          </a:p>
        </p:txBody>
      </p:sp>
      <p:sp>
        <p:nvSpPr>
          <p:cNvPr id="7" name="Plassholder for lysbildenummer 6"/>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62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fld id="{217EC9AF-C49B-4CFD-AABA-1AE66CDEA38D}" type="datetime1">
              <a:rPr lang="en-US" smtClean="0">
                <a:solidFill>
                  <a:srgbClr val="000000"/>
                </a:solidFill>
              </a:rPr>
              <a:t>11/5/2025</a:t>
            </a:fld>
            <a:endParaRPr lang="en-US" dirty="0">
              <a:solidFill>
                <a:srgbClr val="000000"/>
              </a:solidFill>
            </a:endParaRPr>
          </a:p>
        </p:txBody>
      </p:sp>
      <p:sp>
        <p:nvSpPr>
          <p:cNvPr id="5" name="Plassholder for bunntekst 4"/>
          <p:cNvSpPr>
            <a:spLocks noGrp="1"/>
          </p:cNvSpPr>
          <p:nvPr>
            <p:ph type="ftr" sz="quarter" idx="11"/>
          </p:nvPr>
        </p:nvSpPr>
        <p:spPr/>
        <p:txBody>
          <a:bodyPr/>
          <a:lstStyle>
            <a:lvl1pPr>
              <a:defRPr/>
            </a:lvl1pPr>
          </a:lstStyle>
          <a:p>
            <a:r>
              <a:rPr lang="en-US"/>
              <a:t>Kommunedirektør 5. november 2025</a:t>
            </a:r>
            <a:endParaRPr lang="en-US" dirty="0"/>
          </a:p>
        </p:txBody>
      </p:sp>
      <p:sp>
        <p:nvSpPr>
          <p:cNvPr id="6" name="Plassholder for lysbildenummer 5"/>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6220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54017" y="549276"/>
            <a:ext cx="2743200" cy="53943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4417" y="549276"/>
            <a:ext cx="8026400" cy="53943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fld id="{98752217-A563-461B-A54B-3CA494464B1E}" type="datetime1">
              <a:rPr lang="en-US" smtClean="0">
                <a:solidFill>
                  <a:srgbClr val="000000"/>
                </a:solidFill>
              </a:rPr>
              <a:t>11/5/2025</a:t>
            </a:fld>
            <a:endParaRPr lang="en-US" dirty="0">
              <a:solidFill>
                <a:srgbClr val="000000"/>
              </a:solidFill>
            </a:endParaRPr>
          </a:p>
        </p:txBody>
      </p:sp>
      <p:sp>
        <p:nvSpPr>
          <p:cNvPr id="5" name="Plassholder for bunntekst 4"/>
          <p:cNvSpPr>
            <a:spLocks noGrp="1"/>
          </p:cNvSpPr>
          <p:nvPr>
            <p:ph type="ftr" sz="quarter" idx="11"/>
          </p:nvPr>
        </p:nvSpPr>
        <p:spPr/>
        <p:txBody>
          <a:bodyPr/>
          <a:lstStyle>
            <a:lvl1pPr>
              <a:defRPr/>
            </a:lvl1pPr>
          </a:lstStyle>
          <a:p>
            <a:r>
              <a:rPr lang="en-US"/>
              <a:t>Kommunedirektør 5. november 2025</a:t>
            </a:r>
            <a:endParaRPr lang="en-US" dirty="0"/>
          </a:p>
        </p:txBody>
      </p:sp>
      <p:sp>
        <p:nvSpPr>
          <p:cNvPr id="6" name="Plassholder for lysbildenummer 5"/>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fld id="{99171F22-86D0-4D3F-8021-186760E1F36E}" type="datetime1">
              <a:rPr lang="en-US" smtClean="0">
                <a:solidFill>
                  <a:srgbClr val="000000"/>
                </a:solidFill>
              </a:rPr>
              <a:t>11/5/2025</a:t>
            </a:fld>
            <a:endParaRPr lang="en-US" dirty="0">
              <a:solidFill>
                <a:srgbClr val="000000"/>
              </a:solidFill>
            </a:endParaRPr>
          </a:p>
        </p:txBody>
      </p:sp>
      <p:sp>
        <p:nvSpPr>
          <p:cNvPr id="5" name="Plassholder for bunntekst 4"/>
          <p:cNvSpPr>
            <a:spLocks noGrp="1"/>
          </p:cNvSpPr>
          <p:nvPr>
            <p:ph type="ftr" sz="quarter" idx="11"/>
          </p:nvPr>
        </p:nvSpPr>
        <p:spPr/>
        <p:txBody>
          <a:bodyPr/>
          <a:lstStyle>
            <a:lvl1pPr>
              <a:defRPr/>
            </a:lvl1pPr>
          </a:lstStyle>
          <a:p>
            <a:r>
              <a:rPr lang="en-US"/>
              <a:t>Kommunedirektør 5. november 2025</a:t>
            </a:r>
            <a:endParaRPr lang="en-US" dirty="0"/>
          </a:p>
        </p:txBody>
      </p:sp>
      <p:sp>
        <p:nvSpPr>
          <p:cNvPr id="6" name="Plassholder for lysbildenummer 5"/>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1181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24417" y="1628776"/>
            <a:ext cx="5384800"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212417" y="1628776"/>
            <a:ext cx="5384800"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fld id="{45D412B7-AC70-44F9-BC85-9D864A985435}" type="datetime1">
              <a:rPr lang="en-US" smtClean="0">
                <a:solidFill>
                  <a:srgbClr val="000000"/>
                </a:solidFill>
              </a:rPr>
              <a:t>11/5/2025</a:t>
            </a:fld>
            <a:endParaRPr lang="en-US" dirty="0">
              <a:solidFill>
                <a:srgbClr val="000000"/>
              </a:solidFill>
            </a:endParaRPr>
          </a:p>
        </p:txBody>
      </p:sp>
      <p:sp>
        <p:nvSpPr>
          <p:cNvPr id="6" name="Plassholder for bunntekst 5"/>
          <p:cNvSpPr>
            <a:spLocks noGrp="1"/>
          </p:cNvSpPr>
          <p:nvPr>
            <p:ph type="ftr" sz="quarter" idx="11"/>
          </p:nvPr>
        </p:nvSpPr>
        <p:spPr/>
        <p:txBody>
          <a:bodyPr/>
          <a:lstStyle>
            <a:lvl1pPr>
              <a:defRPr/>
            </a:lvl1pPr>
          </a:lstStyle>
          <a:p>
            <a:r>
              <a:rPr lang="en-US"/>
              <a:t>Kommunedirektør 5. november 2025</a:t>
            </a:r>
            <a:endParaRPr lang="en-US" dirty="0"/>
          </a:p>
        </p:txBody>
      </p:sp>
      <p:sp>
        <p:nvSpPr>
          <p:cNvPr id="7" name="Plassholder for lysbildenummer 6"/>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9451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fld id="{136E345F-68B8-4C17-8678-B6B6F511FDE2}" type="datetime1">
              <a:rPr lang="en-US" smtClean="0">
                <a:solidFill>
                  <a:srgbClr val="000000"/>
                </a:solidFill>
              </a:rPr>
              <a:t>11/5/2025</a:t>
            </a:fld>
            <a:endParaRPr lang="en-US" dirty="0">
              <a:solidFill>
                <a:srgbClr val="000000"/>
              </a:solidFill>
            </a:endParaRPr>
          </a:p>
        </p:txBody>
      </p:sp>
      <p:sp>
        <p:nvSpPr>
          <p:cNvPr id="8" name="Plassholder for bunntekst 7"/>
          <p:cNvSpPr>
            <a:spLocks noGrp="1"/>
          </p:cNvSpPr>
          <p:nvPr>
            <p:ph type="ftr" sz="quarter" idx="11"/>
          </p:nvPr>
        </p:nvSpPr>
        <p:spPr/>
        <p:txBody>
          <a:bodyPr/>
          <a:lstStyle>
            <a:lvl1pPr>
              <a:defRPr/>
            </a:lvl1pPr>
          </a:lstStyle>
          <a:p>
            <a:r>
              <a:rPr lang="en-US"/>
              <a:t>Kommunedirektør 5. november 2025</a:t>
            </a:r>
            <a:endParaRPr lang="en-US" dirty="0"/>
          </a:p>
        </p:txBody>
      </p:sp>
      <p:sp>
        <p:nvSpPr>
          <p:cNvPr id="9" name="Plassholder for lysbildenummer 8"/>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1189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fld id="{D0F27E06-51C5-4859-8B10-226D8C2C58D6}" type="datetime1">
              <a:rPr lang="en-US" smtClean="0">
                <a:solidFill>
                  <a:srgbClr val="000000"/>
                </a:solidFill>
              </a:rPr>
              <a:t>11/5/2025</a:t>
            </a:fld>
            <a:endParaRPr lang="en-US" dirty="0">
              <a:solidFill>
                <a:srgbClr val="000000"/>
              </a:solidFill>
            </a:endParaRPr>
          </a:p>
        </p:txBody>
      </p:sp>
      <p:sp>
        <p:nvSpPr>
          <p:cNvPr id="4" name="Plassholder for bunntekst 3"/>
          <p:cNvSpPr>
            <a:spLocks noGrp="1"/>
          </p:cNvSpPr>
          <p:nvPr>
            <p:ph type="ftr" sz="quarter" idx="11"/>
          </p:nvPr>
        </p:nvSpPr>
        <p:spPr/>
        <p:txBody>
          <a:bodyPr/>
          <a:lstStyle>
            <a:lvl1pPr>
              <a:defRPr/>
            </a:lvl1pPr>
          </a:lstStyle>
          <a:p>
            <a:r>
              <a:rPr lang="en-US"/>
              <a:t>Kommunedirektør 5. november 2025</a:t>
            </a:r>
            <a:endParaRPr lang="en-US" dirty="0"/>
          </a:p>
        </p:txBody>
      </p:sp>
      <p:sp>
        <p:nvSpPr>
          <p:cNvPr id="5" name="Plassholder for lysbildenummer 4"/>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7760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fld id="{D8CFF0EE-B864-463C-AAA0-6AC519CC31A1}" type="datetime1">
              <a:rPr lang="en-US" smtClean="0">
                <a:solidFill>
                  <a:srgbClr val="000000"/>
                </a:solidFill>
              </a:rPr>
              <a:t>11/5/2025</a:t>
            </a:fld>
            <a:endParaRPr lang="en-US" dirty="0">
              <a:solidFill>
                <a:srgbClr val="000000"/>
              </a:solidFill>
            </a:endParaRPr>
          </a:p>
        </p:txBody>
      </p:sp>
      <p:sp>
        <p:nvSpPr>
          <p:cNvPr id="3" name="Plassholder for bunntekst 2"/>
          <p:cNvSpPr>
            <a:spLocks noGrp="1"/>
          </p:cNvSpPr>
          <p:nvPr>
            <p:ph type="ftr" sz="quarter" idx="11"/>
          </p:nvPr>
        </p:nvSpPr>
        <p:spPr/>
        <p:txBody>
          <a:bodyPr/>
          <a:lstStyle>
            <a:lvl1pPr>
              <a:defRPr/>
            </a:lvl1pPr>
          </a:lstStyle>
          <a:p>
            <a:r>
              <a:rPr lang="en-US"/>
              <a:t>Kommunedirektør 5. november 2025</a:t>
            </a:r>
            <a:endParaRPr lang="en-US" dirty="0"/>
          </a:p>
        </p:txBody>
      </p:sp>
      <p:sp>
        <p:nvSpPr>
          <p:cNvPr id="4" name="Plassholder for lysbildenummer 3"/>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063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fld id="{A70AF342-71A5-4076-9726-F5167692A020}" type="datetime1">
              <a:rPr lang="en-US" smtClean="0">
                <a:solidFill>
                  <a:srgbClr val="000000"/>
                </a:solidFill>
              </a:rPr>
              <a:t>11/5/2025</a:t>
            </a:fld>
            <a:endParaRPr lang="en-US" dirty="0">
              <a:solidFill>
                <a:srgbClr val="000000"/>
              </a:solidFill>
            </a:endParaRPr>
          </a:p>
        </p:txBody>
      </p:sp>
      <p:sp>
        <p:nvSpPr>
          <p:cNvPr id="6" name="Plassholder for bunntekst 5"/>
          <p:cNvSpPr>
            <a:spLocks noGrp="1"/>
          </p:cNvSpPr>
          <p:nvPr>
            <p:ph type="ftr" sz="quarter" idx="11"/>
          </p:nvPr>
        </p:nvSpPr>
        <p:spPr/>
        <p:txBody>
          <a:bodyPr/>
          <a:lstStyle>
            <a:lvl1pPr>
              <a:defRPr/>
            </a:lvl1pPr>
          </a:lstStyle>
          <a:p>
            <a:r>
              <a:rPr lang="en-US"/>
              <a:t>Kommunedirektør 5. november 2025</a:t>
            </a:r>
            <a:endParaRPr lang="en-US" dirty="0"/>
          </a:p>
        </p:txBody>
      </p:sp>
      <p:sp>
        <p:nvSpPr>
          <p:cNvPr id="7" name="Plassholder for lysbildenummer 6"/>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810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fld id="{C59E91A2-43C4-458D-A7B6-4E0B410293FA}" type="datetime1">
              <a:rPr lang="en-US" smtClean="0">
                <a:solidFill>
                  <a:srgbClr val="000000"/>
                </a:solidFill>
              </a:rPr>
              <a:t>11/5/2025</a:t>
            </a:fld>
            <a:endParaRPr lang="en-US" dirty="0">
              <a:solidFill>
                <a:srgbClr val="000000"/>
              </a:solidFill>
            </a:endParaRPr>
          </a:p>
        </p:txBody>
      </p:sp>
      <p:sp>
        <p:nvSpPr>
          <p:cNvPr id="6" name="Plassholder for bunntekst 5"/>
          <p:cNvSpPr>
            <a:spLocks noGrp="1"/>
          </p:cNvSpPr>
          <p:nvPr>
            <p:ph type="ftr" sz="quarter" idx="11"/>
          </p:nvPr>
        </p:nvSpPr>
        <p:spPr/>
        <p:txBody>
          <a:bodyPr/>
          <a:lstStyle>
            <a:lvl1pPr>
              <a:defRPr/>
            </a:lvl1pPr>
          </a:lstStyle>
          <a:p>
            <a:r>
              <a:rPr lang="en-US"/>
              <a:t>Kommunedirektør 5. november 2025</a:t>
            </a:r>
            <a:endParaRPr lang="en-US" dirty="0"/>
          </a:p>
        </p:txBody>
      </p:sp>
      <p:sp>
        <p:nvSpPr>
          <p:cNvPr id="7" name="Plassholder for lysbildenummer 6"/>
          <p:cNvSpPr>
            <a:spLocks noGrp="1"/>
          </p:cNvSpPr>
          <p:nvPr>
            <p:ph type="sldNum" sz="quarter" idx="12"/>
          </p:nvPr>
        </p:nvSpPr>
        <p:spPr/>
        <p:txBody>
          <a:bodyPr/>
          <a:lstStyle>
            <a:lvl1pPr>
              <a:defRPr/>
            </a:lvl1pPr>
          </a:lstStyle>
          <a:p>
            <a:fld id="{D57F1E4F-1CFF-5643-939E-217C01CDF56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9118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24417" y="549275"/>
            <a:ext cx="10972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altLang="en-US"/>
              <a:t>Klikk for å redigere tittelstil</a:t>
            </a:r>
          </a:p>
        </p:txBody>
      </p:sp>
      <p:sp>
        <p:nvSpPr>
          <p:cNvPr id="28675" name="Rectangle 3"/>
          <p:cNvSpPr>
            <a:spLocks noGrp="1" noChangeArrowheads="1"/>
          </p:cNvSpPr>
          <p:nvPr>
            <p:ph type="body" idx="1"/>
          </p:nvPr>
        </p:nvSpPr>
        <p:spPr bwMode="auto">
          <a:xfrm>
            <a:off x="624417" y="1628776"/>
            <a:ext cx="10972800" cy="431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altLang="en-US"/>
              <a:t>Klikk for å redigere tekststiler i malen</a:t>
            </a:r>
          </a:p>
          <a:p>
            <a:pPr lvl="1"/>
            <a:r>
              <a:rPr lang="nb-NO" altLang="en-US"/>
              <a:t>Andre nivå</a:t>
            </a:r>
          </a:p>
          <a:p>
            <a:pPr lvl="2"/>
            <a:r>
              <a:rPr lang="nb-NO" altLang="en-US"/>
              <a:t>Tredje nivå</a:t>
            </a:r>
          </a:p>
          <a:p>
            <a:pPr lvl="3"/>
            <a:r>
              <a:rPr lang="nb-NO" altLang="en-US"/>
              <a:t>Fjerde nivå</a:t>
            </a:r>
          </a:p>
          <a:p>
            <a:pPr lvl="4"/>
            <a:r>
              <a:rPr lang="nb-NO" altLang="en-US"/>
              <a:t>Femte nivå</a:t>
            </a:r>
          </a:p>
        </p:txBody>
      </p:sp>
      <p:sp>
        <p:nvSpPr>
          <p:cNvPr id="28676"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defTabSz="457200"/>
            <a:fld id="{515CC6F4-83E3-4EC7-A4A0-7A23F8C1A92C}" type="datetime1">
              <a:rPr lang="en-US" smtClean="0">
                <a:solidFill>
                  <a:srgbClr val="000000"/>
                </a:solidFill>
              </a:rPr>
              <a:t>11/5/2025</a:t>
            </a:fld>
            <a:endParaRPr lang="en-US" dirty="0">
              <a:solidFill>
                <a:srgbClr val="000000"/>
              </a:solidFill>
            </a:endParaRPr>
          </a:p>
        </p:txBody>
      </p:sp>
      <p:sp>
        <p:nvSpPr>
          <p:cNvPr id="286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solidFill>
                  <a:srgbClr val="0A0A70"/>
                </a:solidFill>
                <a:latin typeface="+mj-lt"/>
              </a:defRPr>
            </a:lvl1pPr>
          </a:lstStyle>
          <a:p>
            <a:pPr defTabSz="457200"/>
            <a:r>
              <a:rPr lang="en-US"/>
              <a:t>Kommunedirektør 5. november 2025</a:t>
            </a:r>
            <a:endParaRPr lang="en-US" dirty="0"/>
          </a:p>
        </p:txBody>
      </p:sp>
      <p:sp>
        <p:nvSpPr>
          <p:cNvPr id="28678"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defTabSz="457200"/>
            <a:fld id="{D57F1E4F-1CFF-5643-939E-217C01CDF565}" type="slidenum">
              <a:rPr lang="en-US" smtClean="0">
                <a:solidFill>
                  <a:srgbClr val="000000"/>
                </a:solidFill>
              </a:rPr>
              <a:pPr defTabSz="457200"/>
              <a:t>‹#›</a:t>
            </a:fld>
            <a:endParaRPr lang="en-US" dirty="0">
              <a:solidFill>
                <a:srgbClr val="000000"/>
              </a:solidFill>
            </a:endParaRPr>
          </a:p>
        </p:txBody>
      </p:sp>
      <p:sp>
        <p:nvSpPr>
          <p:cNvPr id="28679" name="Freeform 7"/>
          <p:cNvSpPr>
            <a:spLocks noChangeArrowheads="1"/>
          </p:cNvSpPr>
          <p:nvPr/>
        </p:nvSpPr>
        <p:spPr bwMode="auto">
          <a:xfrm>
            <a:off x="527051" y="476250"/>
            <a:ext cx="109728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8575" cap="flat" cmpd="sng">
            <a:solidFill>
              <a:schemeClr val="accent1"/>
            </a:solidFill>
            <a:prstDash val="solid"/>
            <a:miter lim="800000"/>
            <a:headEnd/>
            <a:tailEnd/>
          </a:ln>
        </p:spPr>
        <p:txBody>
          <a:bodyPr/>
          <a:lstStyle/>
          <a:p>
            <a:pPr defTabSz="457200"/>
            <a:endParaRPr lang="nb-NO">
              <a:solidFill>
                <a:srgbClr val="000000"/>
              </a:solidFill>
            </a:endParaRPr>
          </a:p>
        </p:txBody>
      </p:sp>
      <p:sp>
        <p:nvSpPr>
          <p:cNvPr id="28680" name="Line 8"/>
          <p:cNvSpPr>
            <a:spLocks noChangeShapeType="1"/>
          </p:cNvSpPr>
          <p:nvPr/>
        </p:nvSpPr>
        <p:spPr bwMode="auto">
          <a:xfrm>
            <a:off x="609600" y="6172200"/>
            <a:ext cx="10972800" cy="0"/>
          </a:xfrm>
          <a:prstGeom prst="line">
            <a:avLst/>
          </a:prstGeom>
          <a:noFill/>
          <a:ln w="28575">
            <a:solidFill>
              <a:schemeClr val="accent1"/>
            </a:solidFill>
            <a:round/>
            <a:headEnd/>
            <a:tailEnd/>
          </a:ln>
          <a:effectLst/>
        </p:spPr>
        <p:txBody>
          <a:bodyPr/>
          <a:lstStyle/>
          <a:p>
            <a:pPr defTabSz="457200"/>
            <a:endParaRPr lang="nb-NO">
              <a:solidFill>
                <a:srgbClr val="000000"/>
              </a:solidFill>
            </a:endParaRPr>
          </a:p>
        </p:txBody>
      </p:sp>
      <p:pic>
        <p:nvPicPr>
          <p:cNvPr id="28681" name="Picture 9" descr="sor-varanger-v"/>
          <p:cNvPicPr>
            <a:picLocks noChangeAspect="1" noChangeArrowheads="1"/>
          </p:cNvPicPr>
          <p:nvPr/>
        </p:nvPicPr>
        <p:blipFill>
          <a:blip r:embed="rId13" cstate="print"/>
          <a:srcRect/>
          <a:stretch>
            <a:fillRect/>
          </a:stretch>
        </p:blipFill>
        <p:spPr bwMode="auto">
          <a:xfrm>
            <a:off x="912284" y="5876925"/>
            <a:ext cx="558800" cy="503238"/>
          </a:xfrm>
          <a:prstGeom prst="rect">
            <a:avLst/>
          </a:prstGeom>
          <a:noFill/>
          <a:ln w="9525">
            <a:noFill/>
            <a:miter lim="800000"/>
            <a:headEnd/>
            <a:tailEnd/>
          </a:ln>
        </p:spPr>
      </p:pic>
    </p:spTree>
    <p:extLst>
      <p:ext uri="{BB962C8B-B14F-4D97-AF65-F5344CB8AC3E}">
        <p14:creationId xmlns:p14="http://schemas.microsoft.com/office/powerpoint/2010/main" val="1437541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fontAlgn="base" hangingPunct="1">
        <a:spcBef>
          <a:spcPct val="0"/>
        </a:spcBef>
        <a:spcAft>
          <a:spcPct val="0"/>
        </a:spcAft>
        <a:defRPr sz="4200" b="1">
          <a:solidFill>
            <a:srgbClr val="0A0A70"/>
          </a:solidFill>
          <a:latin typeface="+mj-lt"/>
          <a:ea typeface="+mj-ea"/>
          <a:cs typeface="+mj-cs"/>
        </a:defRPr>
      </a:lvl1pPr>
      <a:lvl2pPr algn="l" rtl="0" eaLnBrk="1" fontAlgn="base" hangingPunct="1">
        <a:spcBef>
          <a:spcPct val="0"/>
        </a:spcBef>
        <a:spcAft>
          <a:spcPct val="0"/>
        </a:spcAft>
        <a:defRPr sz="4200" b="1">
          <a:solidFill>
            <a:srgbClr val="0A0A70"/>
          </a:solidFill>
          <a:latin typeface="Garamond" pitchFamily="18" charset="0"/>
        </a:defRPr>
      </a:lvl2pPr>
      <a:lvl3pPr algn="l" rtl="0" eaLnBrk="1" fontAlgn="base" hangingPunct="1">
        <a:spcBef>
          <a:spcPct val="0"/>
        </a:spcBef>
        <a:spcAft>
          <a:spcPct val="0"/>
        </a:spcAft>
        <a:defRPr sz="4200" b="1">
          <a:solidFill>
            <a:srgbClr val="0A0A70"/>
          </a:solidFill>
          <a:latin typeface="Garamond" pitchFamily="18" charset="0"/>
        </a:defRPr>
      </a:lvl3pPr>
      <a:lvl4pPr algn="l" rtl="0" eaLnBrk="1" fontAlgn="base" hangingPunct="1">
        <a:spcBef>
          <a:spcPct val="0"/>
        </a:spcBef>
        <a:spcAft>
          <a:spcPct val="0"/>
        </a:spcAft>
        <a:defRPr sz="4200" b="1">
          <a:solidFill>
            <a:srgbClr val="0A0A70"/>
          </a:solidFill>
          <a:latin typeface="Garamond" pitchFamily="18" charset="0"/>
        </a:defRPr>
      </a:lvl4pPr>
      <a:lvl5pPr algn="l" rtl="0" eaLnBrk="1" fontAlgn="base" hangingPunct="1">
        <a:spcBef>
          <a:spcPct val="0"/>
        </a:spcBef>
        <a:spcAft>
          <a:spcPct val="0"/>
        </a:spcAft>
        <a:defRPr sz="4200" b="1">
          <a:solidFill>
            <a:srgbClr val="0A0A70"/>
          </a:solidFill>
          <a:latin typeface="Garamond" pitchFamily="18" charset="0"/>
        </a:defRPr>
      </a:lvl5pPr>
      <a:lvl6pPr marL="457200" algn="l" rtl="0" eaLnBrk="1" fontAlgn="base" hangingPunct="1">
        <a:spcBef>
          <a:spcPct val="0"/>
        </a:spcBef>
        <a:spcAft>
          <a:spcPct val="0"/>
        </a:spcAft>
        <a:defRPr sz="4200" b="1">
          <a:solidFill>
            <a:srgbClr val="0A0A70"/>
          </a:solidFill>
          <a:latin typeface="Garamond" pitchFamily="18" charset="0"/>
        </a:defRPr>
      </a:lvl6pPr>
      <a:lvl7pPr marL="914400" algn="l" rtl="0" eaLnBrk="1" fontAlgn="base" hangingPunct="1">
        <a:spcBef>
          <a:spcPct val="0"/>
        </a:spcBef>
        <a:spcAft>
          <a:spcPct val="0"/>
        </a:spcAft>
        <a:defRPr sz="4200" b="1">
          <a:solidFill>
            <a:srgbClr val="0A0A70"/>
          </a:solidFill>
          <a:latin typeface="Garamond" pitchFamily="18" charset="0"/>
        </a:defRPr>
      </a:lvl7pPr>
      <a:lvl8pPr marL="1371600" algn="l" rtl="0" eaLnBrk="1" fontAlgn="base" hangingPunct="1">
        <a:spcBef>
          <a:spcPct val="0"/>
        </a:spcBef>
        <a:spcAft>
          <a:spcPct val="0"/>
        </a:spcAft>
        <a:defRPr sz="4200" b="1">
          <a:solidFill>
            <a:srgbClr val="0A0A70"/>
          </a:solidFill>
          <a:latin typeface="Garamond" pitchFamily="18" charset="0"/>
        </a:defRPr>
      </a:lvl8pPr>
      <a:lvl9pPr marL="1828800" algn="l" rtl="0" eaLnBrk="1" fontAlgn="base" hangingPunct="1">
        <a:spcBef>
          <a:spcPct val="0"/>
        </a:spcBef>
        <a:spcAft>
          <a:spcPct val="0"/>
        </a:spcAft>
        <a:defRPr sz="4200" b="1">
          <a:solidFill>
            <a:srgbClr val="0A0A70"/>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24417" y="549275"/>
            <a:ext cx="109728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altLang="en-US"/>
              <a:t>Klikk for å redigere tittelstil</a:t>
            </a:r>
          </a:p>
        </p:txBody>
      </p:sp>
      <p:sp>
        <p:nvSpPr>
          <p:cNvPr id="28675" name="Rectangle 3"/>
          <p:cNvSpPr>
            <a:spLocks noGrp="1" noChangeArrowheads="1"/>
          </p:cNvSpPr>
          <p:nvPr>
            <p:ph type="body" idx="1"/>
          </p:nvPr>
        </p:nvSpPr>
        <p:spPr bwMode="auto">
          <a:xfrm>
            <a:off x="624417" y="1628776"/>
            <a:ext cx="10972800" cy="431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altLang="en-US"/>
              <a:t>Klikk for å redigere tekststiler i malen</a:t>
            </a:r>
          </a:p>
          <a:p>
            <a:pPr lvl="1"/>
            <a:r>
              <a:rPr lang="nb-NO" altLang="en-US"/>
              <a:t>Andre nivå</a:t>
            </a:r>
          </a:p>
          <a:p>
            <a:pPr lvl="2"/>
            <a:r>
              <a:rPr lang="nb-NO" altLang="en-US"/>
              <a:t>Tredje nivå</a:t>
            </a:r>
          </a:p>
          <a:p>
            <a:pPr lvl="3"/>
            <a:r>
              <a:rPr lang="nb-NO" altLang="en-US"/>
              <a:t>Fjerde nivå</a:t>
            </a:r>
          </a:p>
          <a:p>
            <a:pPr lvl="4"/>
            <a:r>
              <a:rPr lang="nb-NO" altLang="en-US"/>
              <a:t>Femte nivå</a:t>
            </a:r>
          </a:p>
        </p:txBody>
      </p:sp>
      <p:sp>
        <p:nvSpPr>
          <p:cNvPr id="28676"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defTabSz="457200"/>
            <a:fld id="{F6AF09B6-890C-4CFC-B09E-6F380FDE9A24}" type="datetime1">
              <a:rPr lang="en-US" smtClean="0">
                <a:solidFill>
                  <a:srgbClr val="000000"/>
                </a:solidFill>
              </a:rPr>
              <a:t>11/5/2025</a:t>
            </a:fld>
            <a:endParaRPr lang="en-US" dirty="0">
              <a:solidFill>
                <a:srgbClr val="000000"/>
              </a:solidFill>
            </a:endParaRPr>
          </a:p>
        </p:txBody>
      </p:sp>
      <p:sp>
        <p:nvSpPr>
          <p:cNvPr id="286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a:solidFill>
                  <a:srgbClr val="0A0A70"/>
                </a:solidFill>
                <a:latin typeface="+mj-lt"/>
              </a:defRPr>
            </a:lvl1pPr>
          </a:lstStyle>
          <a:p>
            <a:pPr defTabSz="457200"/>
            <a:r>
              <a:rPr lang="en-US"/>
              <a:t>Kommunedirektør 5. november 2025</a:t>
            </a:r>
            <a:endParaRPr lang="en-US" dirty="0"/>
          </a:p>
        </p:txBody>
      </p:sp>
      <p:sp>
        <p:nvSpPr>
          <p:cNvPr id="28678"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defTabSz="457200"/>
            <a:fld id="{D57F1E4F-1CFF-5643-939E-217C01CDF565}" type="slidenum">
              <a:rPr lang="en-US" smtClean="0">
                <a:solidFill>
                  <a:srgbClr val="000000"/>
                </a:solidFill>
              </a:rPr>
              <a:pPr defTabSz="457200"/>
              <a:t>‹#›</a:t>
            </a:fld>
            <a:endParaRPr lang="en-US" dirty="0">
              <a:solidFill>
                <a:srgbClr val="000000"/>
              </a:solidFill>
            </a:endParaRPr>
          </a:p>
        </p:txBody>
      </p:sp>
      <p:sp>
        <p:nvSpPr>
          <p:cNvPr id="28679" name="Freeform 7"/>
          <p:cNvSpPr>
            <a:spLocks noChangeArrowheads="1"/>
          </p:cNvSpPr>
          <p:nvPr/>
        </p:nvSpPr>
        <p:spPr bwMode="auto">
          <a:xfrm>
            <a:off x="527051" y="476250"/>
            <a:ext cx="109728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8575" cap="flat" cmpd="sng">
            <a:solidFill>
              <a:schemeClr val="accent1"/>
            </a:solidFill>
            <a:prstDash val="solid"/>
            <a:miter lim="800000"/>
            <a:headEnd/>
            <a:tailEnd/>
          </a:ln>
        </p:spPr>
        <p:txBody>
          <a:bodyPr/>
          <a:lstStyle/>
          <a:p>
            <a:pPr defTabSz="457200"/>
            <a:endParaRPr lang="nb-NO">
              <a:solidFill>
                <a:srgbClr val="000000"/>
              </a:solidFill>
            </a:endParaRPr>
          </a:p>
        </p:txBody>
      </p:sp>
      <p:sp>
        <p:nvSpPr>
          <p:cNvPr id="28680" name="Line 8"/>
          <p:cNvSpPr>
            <a:spLocks noChangeShapeType="1"/>
          </p:cNvSpPr>
          <p:nvPr/>
        </p:nvSpPr>
        <p:spPr bwMode="auto">
          <a:xfrm>
            <a:off x="609600" y="6172200"/>
            <a:ext cx="10972800" cy="0"/>
          </a:xfrm>
          <a:prstGeom prst="line">
            <a:avLst/>
          </a:prstGeom>
          <a:noFill/>
          <a:ln w="28575">
            <a:solidFill>
              <a:schemeClr val="accent1"/>
            </a:solidFill>
            <a:round/>
            <a:headEnd/>
            <a:tailEnd/>
          </a:ln>
          <a:effectLst/>
        </p:spPr>
        <p:txBody>
          <a:bodyPr/>
          <a:lstStyle/>
          <a:p>
            <a:pPr defTabSz="457200"/>
            <a:endParaRPr lang="nb-NO">
              <a:solidFill>
                <a:srgbClr val="000000"/>
              </a:solidFill>
            </a:endParaRPr>
          </a:p>
        </p:txBody>
      </p:sp>
      <p:pic>
        <p:nvPicPr>
          <p:cNvPr id="28681" name="Picture 9" descr="sor-varanger-v"/>
          <p:cNvPicPr>
            <a:picLocks noChangeAspect="1" noChangeArrowheads="1"/>
          </p:cNvPicPr>
          <p:nvPr/>
        </p:nvPicPr>
        <p:blipFill>
          <a:blip r:embed="rId13" cstate="print"/>
          <a:srcRect/>
          <a:stretch>
            <a:fillRect/>
          </a:stretch>
        </p:blipFill>
        <p:spPr bwMode="auto">
          <a:xfrm>
            <a:off x="912284" y="5876925"/>
            <a:ext cx="558800" cy="503238"/>
          </a:xfrm>
          <a:prstGeom prst="rect">
            <a:avLst/>
          </a:prstGeom>
          <a:noFill/>
          <a:ln w="9525">
            <a:noFill/>
            <a:miter lim="800000"/>
            <a:headEnd/>
            <a:tailEnd/>
          </a:ln>
        </p:spPr>
      </p:pic>
    </p:spTree>
    <p:extLst>
      <p:ext uri="{BB962C8B-B14F-4D97-AF65-F5344CB8AC3E}">
        <p14:creationId xmlns:p14="http://schemas.microsoft.com/office/powerpoint/2010/main" val="501604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sz="4200" b="1">
          <a:solidFill>
            <a:srgbClr val="0A0A70"/>
          </a:solidFill>
          <a:latin typeface="+mj-lt"/>
          <a:ea typeface="+mj-ea"/>
          <a:cs typeface="+mj-cs"/>
        </a:defRPr>
      </a:lvl1pPr>
      <a:lvl2pPr algn="l" rtl="0" eaLnBrk="1" fontAlgn="base" hangingPunct="1">
        <a:spcBef>
          <a:spcPct val="0"/>
        </a:spcBef>
        <a:spcAft>
          <a:spcPct val="0"/>
        </a:spcAft>
        <a:defRPr sz="4200" b="1">
          <a:solidFill>
            <a:srgbClr val="0A0A70"/>
          </a:solidFill>
          <a:latin typeface="Garamond" pitchFamily="18" charset="0"/>
        </a:defRPr>
      </a:lvl2pPr>
      <a:lvl3pPr algn="l" rtl="0" eaLnBrk="1" fontAlgn="base" hangingPunct="1">
        <a:spcBef>
          <a:spcPct val="0"/>
        </a:spcBef>
        <a:spcAft>
          <a:spcPct val="0"/>
        </a:spcAft>
        <a:defRPr sz="4200" b="1">
          <a:solidFill>
            <a:srgbClr val="0A0A70"/>
          </a:solidFill>
          <a:latin typeface="Garamond" pitchFamily="18" charset="0"/>
        </a:defRPr>
      </a:lvl3pPr>
      <a:lvl4pPr algn="l" rtl="0" eaLnBrk="1" fontAlgn="base" hangingPunct="1">
        <a:spcBef>
          <a:spcPct val="0"/>
        </a:spcBef>
        <a:spcAft>
          <a:spcPct val="0"/>
        </a:spcAft>
        <a:defRPr sz="4200" b="1">
          <a:solidFill>
            <a:srgbClr val="0A0A70"/>
          </a:solidFill>
          <a:latin typeface="Garamond" pitchFamily="18" charset="0"/>
        </a:defRPr>
      </a:lvl4pPr>
      <a:lvl5pPr algn="l" rtl="0" eaLnBrk="1" fontAlgn="base" hangingPunct="1">
        <a:spcBef>
          <a:spcPct val="0"/>
        </a:spcBef>
        <a:spcAft>
          <a:spcPct val="0"/>
        </a:spcAft>
        <a:defRPr sz="4200" b="1">
          <a:solidFill>
            <a:srgbClr val="0A0A70"/>
          </a:solidFill>
          <a:latin typeface="Garamond" pitchFamily="18" charset="0"/>
        </a:defRPr>
      </a:lvl5pPr>
      <a:lvl6pPr marL="457200" algn="l" rtl="0" eaLnBrk="1" fontAlgn="base" hangingPunct="1">
        <a:spcBef>
          <a:spcPct val="0"/>
        </a:spcBef>
        <a:spcAft>
          <a:spcPct val="0"/>
        </a:spcAft>
        <a:defRPr sz="4200" b="1">
          <a:solidFill>
            <a:srgbClr val="0A0A70"/>
          </a:solidFill>
          <a:latin typeface="Garamond" pitchFamily="18" charset="0"/>
        </a:defRPr>
      </a:lvl6pPr>
      <a:lvl7pPr marL="914400" algn="l" rtl="0" eaLnBrk="1" fontAlgn="base" hangingPunct="1">
        <a:spcBef>
          <a:spcPct val="0"/>
        </a:spcBef>
        <a:spcAft>
          <a:spcPct val="0"/>
        </a:spcAft>
        <a:defRPr sz="4200" b="1">
          <a:solidFill>
            <a:srgbClr val="0A0A70"/>
          </a:solidFill>
          <a:latin typeface="Garamond" pitchFamily="18" charset="0"/>
        </a:defRPr>
      </a:lvl7pPr>
      <a:lvl8pPr marL="1371600" algn="l" rtl="0" eaLnBrk="1" fontAlgn="base" hangingPunct="1">
        <a:spcBef>
          <a:spcPct val="0"/>
        </a:spcBef>
        <a:spcAft>
          <a:spcPct val="0"/>
        </a:spcAft>
        <a:defRPr sz="4200" b="1">
          <a:solidFill>
            <a:srgbClr val="0A0A70"/>
          </a:solidFill>
          <a:latin typeface="Garamond" pitchFamily="18" charset="0"/>
        </a:defRPr>
      </a:lvl8pPr>
      <a:lvl9pPr marL="1828800" algn="l" rtl="0" eaLnBrk="1" fontAlgn="base" hangingPunct="1">
        <a:spcBef>
          <a:spcPct val="0"/>
        </a:spcBef>
        <a:spcAft>
          <a:spcPct val="0"/>
        </a:spcAft>
        <a:defRPr sz="4200" b="1">
          <a:solidFill>
            <a:srgbClr val="0A0A70"/>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Politisk.sekretariat@sor-varanger.kommune.no" TargetMode="External"/><Relationship Id="rId2" Type="http://schemas.openxmlformats.org/officeDocument/2006/relationships/hyperlink" Target="mailto:postmottak@svk.no"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430" y="1602172"/>
            <a:ext cx="7765588" cy="237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Sylinder 1"/>
          <p:cNvSpPr txBox="1"/>
          <p:nvPr/>
        </p:nvSpPr>
        <p:spPr>
          <a:xfrm>
            <a:off x="4165600" y="3429000"/>
            <a:ext cx="7131180" cy="2677656"/>
          </a:xfrm>
          <a:prstGeom prst="rect">
            <a:avLst/>
          </a:prstGeom>
          <a:noFill/>
        </p:spPr>
        <p:txBody>
          <a:bodyPr wrap="square" rtlCol="0">
            <a:spAutoFit/>
          </a:bodyPr>
          <a:lstStyle/>
          <a:p>
            <a:r>
              <a:rPr lang="nb-NO" sz="3600" dirty="0"/>
              <a:t>Økonomiplan 2026-2029 </a:t>
            </a:r>
          </a:p>
          <a:p>
            <a:r>
              <a:rPr lang="nb-NO" sz="3600" dirty="0"/>
              <a:t>med årsbudsjett 2026</a:t>
            </a:r>
          </a:p>
          <a:p>
            <a:endParaRPr lang="nb-NO" sz="3600" dirty="0"/>
          </a:p>
          <a:p>
            <a:r>
              <a:rPr lang="nb-NO" sz="2400" dirty="0"/>
              <a:t>Kommunestyret 5. november 2025</a:t>
            </a:r>
          </a:p>
          <a:p>
            <a:r>
              <a:rPr lang="nb-NO" sz="3600" dirty="0"/>
              <a:t> </a:t>
            </a:r>
          </a:p>
        </p:txBody>
      </p:sp>
      <p:sp>
        <p:nvSpPr>
          <p:cNvPr id="3" name="Plassholder for bunntekst 2"/>
          <p:cNvSpPr>
            <a:spLocks noGrp="1"/>
          </p:cNvSpPr>
          <p:nvPr>
            <p:ph type="ftr" sz="quarter" idx="11"/>
          </p:nvPr>
        </p:nvSpPr>
        <p:spPr/>
        <p:txBody>
          <a:bodyPr/>
          <a:lstStyle/>
          <a:p>
            <a:r>
              <a:rPr lang="nb-NO" dirty="0"/>
              <a:t>Kommunedirektør 5. november 2025</a:t>
            </a:r>
          </a:p>
        </p:txBody>
      </p:sp>
    </p:spTree>
    <p:extLst>
      <p:ext uri="{BB962C8B-B14F-4D97-AF65-F5344CB8AC3E}">
        <p14:creationId xmlns:p14="http://schemas.microsoft.com/office/powerpoint/2010/main" val="126329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a:t>Overføring til andre</a:t>
            </a:r>
          </a:p>
        </p:txBody>
      </p:sp>
      <p:sp>
        <p:nvSpPr>
          <p:cNvPr id="3" name="Plassholder for innhold 2"/>
          <p:cNvSpPr>
            <a:spLocks noGrp="1"/>
          </p:cNvSpPr>
          <p:nvPr>
            <p:ph idx="1"/>
          </p:nvPr>
        </p:nvSpPr>
        <p:spPr>
          <a:xfrm>
            <a:off x="624417" y="1216550"/>
            <a:ext cx="10972800" cy="4727051"/>
          </a:xfrm>
        </p:spPr>
        <p:txBody>
          <a:bodyPr/>
          <a:lstStyle/>
          <a:p>
            <a:r>
              <a:rPr lang="nb-NO" sz="1800" dirty="0"/>
              <a:t>Sør-Varanger Menighet, drift </a:t>
            </a:r>
            <a:r>
              <a:rPr lang="nb-NO" sz="1800" b="1" dirty="0"/>
              <a:t>7,0 </a:t>
            </a:r>
            <a:r>
              <a:rPr lang="nb-NO" sz="1800" dirty="0"/>
              <a:t>mill.kr, </a:t>
            </a:r>
            <a:r>
              <a:rPr lang="nb-NO" sz="1800" dirty="0" err="1"/>
              <a:t>invest</a:t>
            </a:r>
            <a:r>
              <a:rPr lang="nb-NO" sz="1800" dirty="0"/>
              <a:t>. </a:t>
            </a:r>
            <a:r>
              <a:rPr lang="nb-NO" sz="1800" b="1" dirty="0"/>
              <a:t>0,0 </a:t>
            </a:r>
            <a:r>
              <a:rPr lang="nb-NO" sz="1800" dirty="0"/>
              <a:t>mill.kr (utsatt til 2027)</a:t>
            </a:r>
          </a:p>
          <a:p>
            <a:r>
              <a:rPr lang="nb-NO" sz="1800" dirty="0" err="1"/>
              <a:t>Barentshallene</a:t>
            </a:r>
            <a:r>
              <a:rPr lang="nb-NO" sz="1800" dirty="0"/>
              <a:t> KF, drift </a:t>
            </a:r>
            <a:r>
              <a:rPr lang="nb-NO" sz="1800" b="1" dirty="0"/>
              <a:t>11,7 </a:t>
            </a:r>
            <a:r>
              <a:rPr lang="nb-NO" sz="1800" dirty="0"/>
              <a:t>mill.kr, investering </a:t>
            </a:r>
            <a:r>
              <a:rPr lang="nb-NO" sz="1800" b="1" dirty="0"/>
              <a:t>6,0</a:t>
            </a:r>
            <a:r>
              <a:rPr lang="nb-NO" sz="1800" dirty="0"/>
              <a:t> mill.kr (inkl. 1,375 mill.kr er gratis hall leie) </a:t>
            </a:r>
          </a:p>
          <a:p>
            <a:r>
              <a:rPr lang="nb-NO" sz="1800" dirty="0" err="1"/>
              <a:t>Norasenteret</a:t>
            </a:r>
            <a:r>
              <a:rPr lang="nb-NO" sz="1800" dirty="0"/>
              <a:t> – krise og incestsenter IKS, </a:t>
            </a:r>
            <a:r>
              <a:rPr lang="nb-NO" sz="1800" b="1" dirty="0"/>
              <a:t>3,1</a:t>
            </a:r>
            <a:r>
              <a:rPr lang="nb-NO" sz="1800" dirty="0"/>
              <a:t> mill.kr</a:t>
            </a:r>
          </a:p>
          <a:p>
            <a:r>
              <a:rPr lang="nb-NO" sz="1800" dirty="0"/>
              <a:t>Brenselsutsalget og Grenseprodukter </a:t>
            </a:r>
            <a:r>
              <a:rPr lang="nb-NO" sz="1800" b="1" dirty="0"/>
              <a:t>2,1</a:t>
            </a:r>
            <a:r>
              <a:rPr lang="nb-NO" sz="1800" dirty="0"/>
              <a:t> mill.kr</a:t>
            </a:r>
          </a:p>
          <a:p>
            <a:r>
              <a:rPr lang="nb-NO" sz="1800" dirty="0" err="1"/>
              <a:t>KomRev</a:t>
            </a:r>
            <a:r>
              <a:rPr lang="nb-NO" sz="1800" dirty="0"/>
              <a:t> Nord IKS, </a:t>
            </a:r>
            <a:r>
              <a:rPr lang="nb-NO" sz="1800" b="1" dirty="0"/>
              <a:t>1,77</a:t>
            </a:r>
            <a:r>
              <a:rPr lang="nb-NO" sz="1800" dirty="0"/>
              <a:t> mill.kr</a:t>
            </a:r>
          </a:p>
          <a:p>
            <a:r>
              <a:rPr lang="nb-NO" sz="1800" dirty="0" err="1"/>
              <a:t>Kontrollutvalgan</a:t>
            </a:r>
            <a:r>
              <a:rPr lang="nb-NO" sz="1800" dirty="0"/>
              <a:t> KO, kr </a:t>
            </a:r>
            <a:r>
              <a:rPr lang="nb-NO" sz="1800" b="1" dirty="0"/>
              <a:t>212.000</a:t>
            </a:r>
          </a:p>
          <a:p>
            <a:r>
              <a:rPr lang="nb-NO" sz="1800" dirty="0"/>
              <a:t>Interkommunal arkiv Finnmark IKS, kr </a:t>
            </a:r>
            <a:r>
              <a:rPr lang="nb-NO" sz="1800" b="1" dirty="0"/>
              <a:t>967.000</a:t>
            </a:r>
          </a:p>
          <a:p>
            <a:r>
              <a:rPr lang="nb-NO" sz="1800" dirty="0"/>
              <a:t>Kirkenes Storkjøkken, </a:t>
            </a:r>
            <a:r>
              <a:rPr lang="nb-NO" sz="1800" b="1" dirty="0"/>
              <a:t>13,0 </a:t>
            </a:r>
            <a:r>
              <a:rPr lang="nb-NO" sz="1800" dirty="0"/>
              <a:t>mill.kr</a:t>
            </a:r>
          </a:p>
          <a:p>
            <a:r>
              <a:rPr lang="nb-NO" sz="1800" dirty="0"/>
              <a:t>Øst-Finnmark regionråd, kr </a:t>
            </a:r>
            <a:r>
              <a:rPr lang="nb-NO" sz="1800" b="1" dirty="0"/>
              <a:t>610.000</a:t>
            </a:r>
          </a:p>
          <a:p>
            <a:r>
              <a:rPr lang="nb-NO" sz="1800" dirty="0"/>
              <a:t>Tilskudd til private barnehager, </a:t>
            </a:r>
            <a:r>
              <a:rPr lang="nb-NO" sz="1800" b="1" dirty="0"/>
              <a:t>12,2 </a:t>
            </a:r>
            <a:r>
              <a:rPr lang="nb-NO" sz="1800" dirty="0"/>
              <a:t>mill.kr</a:t>
            </a:r>
          </a:p>
          <a:p>
            <a:r>
              <a:rPr lang="nb-NO" sz="1800" dirty="0"/>
              <a:t>Sør-Varanger utvikling, </a:t>
            </a:r>
            <a:r>
              <a:rPr lang="nb-NO" sz="1800" b="1" dirty="0"/>
              <a:t>2,0 mill.kr </a:t>
            </a:r>
          </a:p>
          <a:p>
            <a:r>
              <a:rPr lang="nb-NO" sz="1800" dirty="0" err="1"/>
              <a:t>Visit</a:t>
            </a:r>
            <a:r>
              <a:rPr lang="nb-NO" sz="1800" dirty="0"/>
              <a:t> Kirkenes,</a:t>
            </a:r>
            <a:r>
              <a:rPr lang="nb-NO" sz="1800" b="1" dirty="0"/>
              <a:t> </a:t>
            </a:r>
            <a:r>
              <a:rPr lang="nb-NO" sz="1800" dirty="0"/>
              <a:t>kr</a:t>
            </a:r>
            <a:r>
              <a:rPr lang="nb-NO" sz="1800" b="1" dirty="0"/>
              <a:t> 350 000</a:t>
            </a:r>
          </a:p>
          <a:p>
            <a:r>
              <a:rPr lang="nb-NO" sz="1800" dirty="0"/>
              <a:t>FFK/Pasvik folkehøgskole, kr </a:t>
            </a:r>
            <a:r>
              <a:rPr lang="nb-NO" sz="1800" b="1" dirty="0"/>
              <a:t>300.000</a:t>
            </a:r>
          </a:p>
          <a:p>
            <a:pPr marL="0" indent="0">
              <a:buNone/>
            </a:pPr>
            <a:endParaRPr lang="nb-NO" sz="2800" dirty="0"/>
          </a:p>
        </p:txBody>
      </p:sp>
      <p:sp>
        <p:nvSpPr>
          <p:cNvPr id="4" name="Plassholder for bunntekst 3"/>
          <p:cNvSpPr>
            <a:spLocks noGrp="1"/>
          </p:cNvSpPr>
          <p:nvPr>
            <p:ph type="ftr" sz="quarter" idx="11"/>
          </p:nvPr>
        </p:nvSpPr>
        <p:spPr/>
        <p:txBody>
          <a:bodyPr/>
          <a:lstStyle/>
          <a:p>
            <a:r>
              <a:rPr lang="en-US"/>
              <a:t>Kommunedirektør 6 november 2024</a:t>
            </a:r>
            <a:endParaRPr lang="en-US" dirty="0"/>
          </a:p>
        </p:txBody>
      </p:sp>
    </p:spTree>
    <p:extLst>
      <p:ext uri="{BB962C8B-B14F-4D97-AF65-F5344CB8AC3E}">
        <p14:creationId xmlns:p14="http://schemas.microsoft.com/office/powerpoint/2010/main" val="207789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0B964F-893A-4C25-8E12-08385F40DC42}"/>
              </a:ext>
            </a:extLst>
          </p:cNvPr>
          <p:cNvSpPr>
            <a:spLocks noGrp="1"/>
          </p:cNvSpPr>
          <p:nvPr>
            <p:ph type="title"/>
          </p:nvPr>
        </p:nvSpPr>
        <p:spPr/>
        <p:txBody>
          <a:bodyPr/>
          <a:lstStyle/>
          <a:p>
            <a:r>
              <a:rPr lang="nb-NO" dirty="0"/>
              <a:t>Finansinntekter og -utgifter</a:t>
            </a:r>
          </a:p>
        </p:txBody>
      </p:sp>
      <p:sp>
        <p:nvSpPr>
          <p:cNvPr id="4" name="Plassholder for bunntekst 3">
            <a:extLst>
              <a:ext uri="{FF2B5EF4-FFF2-40B4-BE49-F238E27FC236}">
                <a16:creationId xmlns:a16="http://schemas.microsoft.com/office/drawing/2014/main" id="{991032E0-963F-4A43-9C89-5947A2CB8A13}"/>
              </a:ext>
            </a:extLst>
          </p:cNvPr>
          <p:cNvSpPr>
            <a:spLocks noGrp="1"/>
          </p:cNvSpPr>
          <p:nvPr>
            <p:ph type="ftr" sz="quarter" idx="11"/>
          </p:nvPr>
        </p:nvSpPr>
        <p:spPr/>
        <p:txBody>
          <a:bodyPr/>
          <a:lstStyle/>
          <a:p>
            <a:r>
              <a:rPr lang="en-US"/>
              <a:t>Kommunedirektør 5. november 2025</a:t>
            </a:r>
            <a:endParaRPr lang="en-US" dirty="0"/>
          </a:p>
        </p:txBody>
      </p:sp>
      <p:sp>
        <p:nvSpPr>
          <p:cNvPr id="5" name="Plassholder for innhold 4">
            <a:extLst>
              <a:ext uri="{FF2B5EF4-FFF2-40B4-BE49-F238E27FC236}">
                <a16:creationId xmlns:a16="http://schemas.microsoft.com/office/drawing/2014/main" id="{95EC7BA1-7BFA-467D-9090-18E2832593EA}"/>
              </a:ext>
            </a:extLst>
          </p:cNvPr>
          <p:cNvSpPr>
            <a:spLocks noGrp="1"/>
          </p:cNvSpPr>
          <p:nvPr>
            <p:ph idx="1"/>
          </p:nvPr>
        </p:nvSpPr>
        <p:spPr/>
        <p:txBody>
          <a:bodyPr/>
          <a:lstStyle/>
          <a:p>
            <a:endParaRPr lang="nb-NO"/>
          </a:p>
        </p:txBody>
      </p:sp>
      <p:pic>
        <p:nvPicPr>
          <p:cNvPr id="6" name="Bilde 5">
            <a:extLst>
              <a:ext uri="{FF2B5EF4-FFF2-40B4-BE49-F238E27FC236}">
                <a16:creationId xmlns:a16="http://schemas.microsoft.com/office/drawing/2014/main" id="{364B0436-21ED-4D56-895D-BC03DC09863F}"/>
              </a:ext>
            </a:extLst>
          </p:cNvPr>
          <p:cNvPicPr>
            <a:picLocks noChangeAspect="1"/>
          </p:cNvPicPr>
          <p:nvPr/>
        </p:nvPicPr>
        <p:blipFill>
          <a:blip r:embed="rId2"/>
          <a:stretch>
            <a:fillRect/>
          </a:stretch>
        </p:blipFill>
        <p:spPr>
          <a:xfrm>
            <a:off x="638878" y="1844674"/>
            <a:ext cx="10929219" cy="3172999"/>
          </a:xfrm>
          <a:prstGeom prst="rect">
            <a:avLst/>
          </a:prstGeom>
        </p:spPr>
      </p:pic>
    </p:spTree>
    <p:extLst>
      <p:ext uri="{BB962C8B-B14F-4D97-AF65-F5344CB8AC3E}">
        <p14:creationId xmlns:p14="http://schemas.microsoft.com/office/powerpoint/2010/main" val="418050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03E6AE-1D61-4A75-8FBB-1368DFDADB95}"/>
              </a:ext>
            </a:extLst>
          </p:cNvPr>
          <p:cNvSpPr>
            <a:spLocks noGrp="1"/>
          </p:cNvSpPr>
          <p:nvPr>
            <p:ph type="title"/>
          </p:nvPr>
        </p:nvSpPr>
        <p:spPr>
          <a:xfrm>
            <a:off x="624417" y="511568"/>
            <a:ext cx="10972800" cy="990600"/>
          </a:xfrm>
        </p:spPr>
        <p:txBody>
          <a:bodyPr/>
          <a:lstStyle/>
          <a:p>
            <a:r>
              <a:rPr lang="nb-NO" dirty="0"/>
              <a:t>Lånegjeld</a:t>
            </a:r>
            <a:br>
              <a:rPr lang="nb-NO" dirty="0"/>
            </a:br>
            <a:br>
              <a:rPr lang="nb-NO" dirty="0"/>
            </a:br>
            <a:br>
              <a:rPr lang="nb-NO" dirty="0"/>
            </a:br>
            <a:br>
              <a:rPr lang="nb-NO" dirty="0"/>
            </a:br>
            <a:br>
              <a:rPr lang="nb-NO" dirty="0"/>
            </a:br>
            <a:br>
              <a:rPr lang="nb-NO" dirty="0"/>
            </a:br>
            <a:r>
              <a:rPr lang="nb-NO" sz="1400" dirty="0"/>
              <a:t>Kommunedirektøren foreslår å bruke ubrukte lånemidler fra tidligere låneopptak.</a:t>
            </a:r>
            <a:br>
              <a:rPr lang="nb-NO" sz="1400" dirty="0"/>
            </a:br>
            <a:r>
              <a:rPr lang="nb-NO" sz="1400" dirty="0"/>
              <a:t>Minimumsavdrag beregnet til 54,0 mill.kr i 2026 – Ny forskrift for klassifisering av levetid på anlegg </a:t>
            </a:r>
            <a:br>
              <a:rPr lang="nb-NO" sz="1400" dirty="0"/>
            </a:br>
            <a:endParaRPr lang="nb-NO" dirty="0"/>
          </a:p>
        </p:txBody>
      </p:sp>
      <p:sp>
        <p:nvSpPr>
          <p:cNvPr id="4" name="Plassholder for bunntekst 3">
            <a:extLst>
              <a:ext uri="{FF2B5EF4-FFF2-40B4-BE49-F238E27FC236}">
                <a16:creationId xmlns:a16="http://schemas.microsoft.com/office/drawing/2014/main" id="{8C03D6FE-7813-44F7-BBDE-4B1B76AC1FA2}"/>
              </a:ext>
            </a:extLst>
          </p:cNvPr>
          <p:cNvSpPr>
            <a:spLocks noGrp="1"/>
          </p:cNvSpPr>
          <p:nvPr>
            <p:ph type="ftr" sz="quarter" idx="11"/>
          </p:nvPr>
        </p:nvSpPr>
        <p:spPr/>
        <p:txBody>
          <a:bodyPr/>
          <a:lstStyle/>
          <a:p>
            <a:r>
              <a:rPr lang="en-US"/>
              <a:t>Kommunedirektør 5. november 2025</a:t>
            </a:r>
            <a:endParaRPr lang="en-US" dirty="0"/>
          </a:p>
        </p:txBody>
      </p:sp>
      <p:pic>
        <p:nvPicPr>
          <p:cNvPr id="9" name="Bilde 8">
            <a:extLst>
              <a:ext uri="{FF2B5EF4-FFF2-40B4-BE49-F238E27FC236}">
                <a16:creationId xmlns:a16="http://schemas.microsoft.com/office/drawing/2014/main" id="{F683E242-BE95-4544-82D0-B59FC2E4F05B}"/>
              </a:ext>
            </a:extLst>
          </p:cNvPr>
          <p:cNvPicPr>
            <a:picLocks noChangeAspect="1"/>
          </p:cNvPicPr>
          <p:nvPr/>
        </p:nvPicPr>
        <p:blipFill>
          <a:blip r:embed="rId2"/>
          <a:stretch>
            <a:fillRect/>
          </a:stretch>
        </p:blipFill>
        <p:spPr>
          <a:xfrm>
            <a:off x="7864157" y="1360074"/>
            <a:ext cx="2981856" cy="2592680"/>
          </a:xfrm>
          <a:prstGeom prst="rect">
            <a:avLst/>
          </a:prstGeom>
        </p:spPr>
      </p:pic>
      <p:sp>
        <p:nvSpPr>
          <p:cNvPr id="11" name="Plassholder for innhold 10">
            <a:extLst>
              <a:ext uri="{FF2B5EF4-FFF2-40B4-BE49-F238E27FC236}">
                <a16:creationId xmlns:a16="http://schemas.microsoft.com/office/drawing/2014/main" id="{26431646-3CEA-4D8D-BF1A-8ABA235FC4AA}"/>
              </a:ext>
            </a:extLst>
          </p:cNvPr>
          <p:cNvSpPr>
            <a:spLocks noGrp="1"/>
          </p:cNvSpPr>
          <p:nvPr>
            <p:ph idx="1"/>
          </p:nvPr>
        </p:nvSpPr>
        <p:spPr/>
        <p:txBody>
          <a:bodyPr/>
          <a:lstStyle/>
          <a:p>
            <a:endParaRPr lang="nb-NO" dirty="0"/>
          </a:p>
        </p:txBody>
      </p:sp>
      <p:pic>
        <p:nvPicPr>
          <p:cNvPr id="14" name="Bilde 13">
            <a:extLst>
              <a:ext uri="{FF2B5EF4-FFF2-40B4-BE49-F238E27FC236}">
                <a16:creationId xmlns:a16="http://schemas.microsoft.com/office/drawing/2014/main" id="{0164AB93-030B-4245-B5C5-4F7E1A946A11}"/>
              </a:ext>
            </a:extLst>
          </p:cNvPr>
          <p:cNvPicPr>
            <a:picLocks noChangeAspect="1"/>
          </p:cNvPicPr>
          <p:nvPr/>
        </p:nvPicPr>
        <p:blipFill>
          <a:blip r:embed="rId3"/>
          <a:stretch>
            <a:fillRect/>
          </a:stretch>
        </p:blipFill>
        <p:spPr>
          <a:xfrm>
            <a:off x="1039984" y="2151529"/>
            <a:ext cx="4761622" cy="1381965"/>
          </a:xfrm>
          <a:prstGeom prst="rect">
            <a:avLst/>
          </a:prstGeom>
        </p:spPr>
      </p:pic>
    </p:spTree>
    <p:extLst>
      <p:ext uri="{BB962C8B-B14F-4D97-AF65-F5344CB8AC3E}">
        <p14:creationId xmlns:p14="http://schemas.microsoft.com/office/powerpoint/2010/main" val="187210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0B964F-893A-4C25-8E12-08385F40DC42}"/>
              </a:ext>
            </a:extLst>
          </p:cNvPr>
          <p:cNvSpPr>
            <a:spLocks noGrp="1"/>
          </p:cNvSpPr>
          <p:nvPr>
            <p:ph type="title"/>
          </p:nvPr>
        </p:nvSpPr>
        <p:spPr/>
        <p:txBody>
          <a:bodyPr/>
          <a:lstStyle/>
          <a:p>
            <a:r>
              <a:rPr lang="nb-NO" dirty="0"/>
              <a:t>Utvikling ordinære renteutgifter</a:t>
            </a:r>
          </a:p>
        </p:txBody>
      </p:sp>
      <p:sp>
        <p:nvSpPr>
          <p:cNvPr id="4" name="Plassholder for bunntekst 3">
            <a:extLst>
              <a:ext uri="{FF2B5EF4-FFF2-40B4-BE49-F238E27FC236}">
                <a16:creationId xmlns:a16="http://schemas.microsoft.com/office/drawing/2014/main" id="{991032E0-963F-4A43-9C89-5947A2CB8A13}"/>
              </a:ext>
            </a:extLst>
          </p:cNvPr>
          <p:cNvSpPr>
            <a:spLocks noGrp="1"/>
          </p:cNvSpPr>
          <p:nvPr>
            <p:ph type="ftr" sz="quarter" idx="11"/>
          </p:nvPr>
        </p:nvSpPr>
        <p:spPr/>
        <p:txBody>
          <a:bodyPr/>
          <a:lstStyle/>
          <a:p>
            <a:r>
              <a:rPr lang="en-US"/>
              <a:t>Kommunedirektør 5. november 2025</a:t>
            </a:r>
            <a:endParaRPr lang="en-US" dirty="0"/>
          </a:p>
        </p:txBody>
      </p:sp>
      <p:pic>
        <p:nvPicPr>
          <p:cNvPr id="8" name="Plassholder for innhold 7">
            <a:extLst>
              <a:ext uri="{FF2B5EF4-FFF2-40B4-BE49-F238E27FC236}">
                <a16:creationId xmlns:a16="http://schemas.microsoft.com/office/drawing/2014/main" id="{C24DABFA-3321-4BA8-AE99-54AB0ED68681}"/>
              </a:ext>
            </a:extLst>
          </p:cNvPr>
          <p:cNvPicPr>
            <a:picLocks noGrp="1" noChangeAspect="1"/>
          </p:cNvPicPr>
          <p:nvPr>
            <p:ph idx="1"/>
          </p:nvPr>
        </p:nvPicPr>
        <p:blipFill>
          <a:blip r:embed="rId2"/>
          <a:stretch>
            <a:fillRect/>
          </a:stretch>
        </p:blipFill>
        <p:spPr>
          <a:xfrm>
            <a:off x="1828280" y="5206436"/>
            <a:ext cx="7791450" cy="457200"/>
          </a:xfrm>
          <a:prstGeom prst="rect">
            <a:avLst/>
          </a:prstGeom>
        </p:spPr>
      </p:pic>
      <p:pic>
        <p:nvPicPr>
          <p:cNvPr id="7" name="Bilde 6">
            <a:extLst>
              <a:ext uri="{FF2B5EF4-FFF2-40B4-BE49-F238E27FC236}">
                <a16:creationId xmlns:a16="http://schemas.microsoft.com/office/drawing/2014/main" id="{989A0DE5-72A6-4DBC-A1B5-7EB2FCF44320}"/>
              </a:ext>
            </a:extLst>
          </p:cNvPr>
          <p:cNvPicPr>
            <a:picLocks noChangeAspect="1"/>
          </p:cNvPicPr>
          <p:nvPr/>
        </p:nvPicPr>
        <p:blipFill>
          <a:blip r:embed="rId3"/>
          <a:stretch>
            <a:fillRect/>
          </a:stretch>
        </p:blipFill>
        <p:spPr>
          <a:xfrm>
            <a:off x="2627940" y="1422964"/>
            <a:ext cx="6192130" cy="3453596"/>
          </a:xfrm>
          <a:prstGeom prst="rect">
            <a:avLst/>
          </a:prstGeom>
        </p:spPr>
      </p:pic>
    </p:spTree>
    <p:extLst>
      <p:ext uri="{BB962C8B-B14F-4D97-AF65-F5344CB8AC3E}">
        <p14:creationId xmlns:p14="http://schemas.microsoft.com/office/powerpoint/2010/main" val="201946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Bolyst</a:t>
            </a:r>
          </a:p>
        </p:txBody>
      </p:sp>
      <p:sp>
        <p:nvSpPr>
          <p:cNvPr id="3" name="Plassholder for innhold 2"/>
          <p:cNvSpPr>
            <a:spLocks noGrp="1"/>
          </p:cNvSpPr>
          <p:nvPr>
            <p:ph idx="1"/>
          </p:nvPr>
        </p:nvSpPr>
        <p:spPr/>
        <p:txBody>
          <a:bodyPr/>
          <a:lstStyle/>
          <a:p>
            <a:r>
              <a:rPr lang="nb-NO" sz="2000" dirty="0"/>
              <a:t>Aurora Kino IKS – kr </a:t>
            </a:r>
            <a:r>
              <a:rPr lang="nb-NO" sz="2000" b="1" dirty="0"/>
              <a:t>675.000</a:t>
            </a:r>
            <a:r>
              <a:rPr lang="nb-NO" sz="2000" dirty="0"/>
              <a:t>, samt dekning av husleie  </a:t>
            </a:r>
          </a:p>
          <a:p>
            <a:r>
              <a:rPr lang="nb-NO" sz="2000" dirty="0"/>
              <a:t>Grenselandmuseet, Varanger Museum, Tana-Varanger </a:t>
            </a:r>
            <a:r>
              <a:rPr lang="nb-NO" sz="2000" dirty="0" err="1"/>
              <a:t>Museumssiida</a:t>
            </a:r>
            <a:r>
              <a:rPr lang="nb-NO" sz="2000" dirty="0"/>
              <a:t> – samlet </a:t>
            </a:r>
            <a:r>
              <a:rPr lang="nb-NO" sz="2000" b="1" dirty="0"/>
              <a:t>3,02 </a:t>
            </a:r>
            <a:r>
              <a:rPr lang="nb-NO" sz="2000" dirty="0"/>
              <a:t>mill.kr</a:t>
            </a:r>
          </a:p>
          <a:p>
            <a:r>
              <a:rPr lang="nb-NO" sz="2000" dirty="0"/>
              <a:t>Pikene på broen, N-Norsk kulturavtale 2022-2025, kr </a:t>
            </a:r>
            <a:r>
              <a:rPr lang="nb-NO" sz="2000" b="1" dirty="0"/>
              <a:t>153.000</a:t>
            </a:r>
          </a:p>
          <a:p>
            <a:r>
              <a:rPr lang="nb-NO" sz="2000" dirty="0"/>
              <a:t>17. mai og samefolkets dag, kr </a:t>
            </a:r>
            <a:r>
              <a:rPr lang="nb-NO" sz="2000" b="1" dirty="0"/>
              <a:t>100.000</a:t>
            </a:r>
          </a:p>
          <a:p>
            <a:r>
              <a:rPr lang="nb-NO" sz="2000" dirty="0"/>
              <a:t>Finnmarksløpet, kr </a:t>
            </a:r>
            <a:r>
              <a:rPr lang="nb-NO" sz="2000" b="1" dirty="0"/>
              <a:t>75.000 + tilretteleggingsjobber beregnet til om lag 150 000,- </a:t>
            </a:r>
          </a:p>
          <a:p>
            <a:r>
              <a:rPr lang="nb-NO" sz="2000" dirty="0"/>
              <a:t>Kirkeneskonferansen</a:t>
            </a:r>
            <a:r>
              <a:rPr lang="nb-NO" sz="2000" b="1" dirty="0"/>
              <a:t>, kr 50.000 + 50 000,- (politisk deltakelse)	</a:t>
            </a:r>
          </a:p>
          <a:p>
            <a:r>
              <a:rPr lang="nb-NO" sz="2000" dirty="0"/>
              <a:t>Belysning torget, kr </a:t>
            </a:r>
            <a:r>
              <a:rPr lang="nb-NO" sz="2000" b="1" dirty="0"/>
              <a:t>30.000 </a:t>
            </a:r>
            <a:r>
              <a:rPr lang="nb-NO" sz="2000" dirty="0"/>
              <a:t>(videreført)</a:t>
            </a:r>
          </a:p>
          <a:p>
            <a:r>
              <a:rPr lang="nb-NO" sz="2000" dirty="0"/>
              <a:t>Sommerjobb for ungdom – kr </a:t>
            </a:r>
            <a:r>
              <a:rPr lang="nb-NO" sz="2000" b="1" dirty="0"/>
              <a:t>400.000 </a:t>
            </a:r>
            <a:r>
              <a:rPr lang="nb-NO" sz="2000" dirty="0"/>
              <a:t>(</a:t>
            </a:r>
            <a:r>
              <a:rPr lang="nb-NO" sz="2000" dirty="0" err="1"/>
              <a:t>Barentshallene</a:t>
            </a:r>
            <a:r>
              <a:rPr lang="nb-NO" sz="2000" dirty="0"/>
              <a:t> KF)</a:t>
            </a:r>
          </a:p>
          <a:p>
            <a:r>
              <a:rPr lang="nb-NO" sz="2000" dirty="0"/>
              <a:t>Gratis barnehage</a:t>
            </a:r>
          </a:p>
          <a:p>
            <a:endParaRPr lang="nb-NO" sz="2000" b="1" dirty="0"/>
          </a:p>
          <a:p>
            <a:endParaRPr lang="nb-NO" sz="2000" b="1" dirty="0"/>
          </a:p>
          <a:p>
            <a:endParaRPr lang="nb-NO" sz="2400" dirty="0"/>
          </a:p>
        </p:txBody>
      </p:sp>
      <p:sp>
        <p:nvSpPr>
          <p:cNvPr id="4" name="Plassholder for bunntekst 3"/>
          <p:cNvSpPr>
            <a:spLocks noGrp="1"/>
          </p:cNvSpPr>
          <p:nvPr>
            <p:ph type="ftr" sz="quarter" idx="11"/>
          </p:nvPr>
        </p:nvSpPr>
        <p:spPr/>
        <p:txBody>
          <a:bodyPr/>
          <a:lstStyle/>
          <a:p>
            <a:r>
              <a:rPr lang="en-US"/>
              <a:t>Kommunedirektør 5. november 2025</a:t>
            </a:r>
            <a:endParaRPr lang="en-US" dirty="0"/>
          </a:p>
        </p:txBody>
      </p:sp>
    </p:spTree>
    <p:extLst>
      <p:ext uri="{BB962C8B-B14F-4D97-AF65-F5344CB8AC3E}">
        <p14:creationId xmlns:p14="http://schemas.microsoft.com/office/powerpoint/2010/main" val="428757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Konsekvensjustert budsjett</a:t>
            </a:r>
          </a:p>
        </p:txBody>
      </p:sp>
      <p:sp>
        <p:nvSpPr>
          <p:cNvPr id="3" name="Plassholder for innhold 2"/>
          <p:cNvSpPr>
            <a:spLocks noGrp="1"/>
          </p:cNvSpPr>
          <p:nvPr>
            <p:ph idx="1"/>
          </p:nvPr>
        </p:nvSpPr>
        <p:spPr/>
        <p:txBody>
          <a:bodyPr/>
          <a:lstStyle/>
          <a:p>
            <a:pPr marL="0" indent="0">
              <a:buNone/>
            </a:pPr>
            <a:endParaRPr lang="nb-NO" sz="2000" b="1" dirty="0"/>
          </a:p>
          <a:p>
            <a:endParaRPr lang="nb-NO" sz="2000" b="1" dirty="0"/>
          </a:p>
          <a:p>
            <a:endParaRPr lang="nb-NO" sz="2400" dirty="0"/>
          </a:p>
        </p:txBody>
      </p:sp>
      <p:sp>
        <p:nvSpPr>
          <p:cNvPr id="4" name="Plassholder for bunntekst 3"/>
          <p:cNvSpPr>
            <a:spLocks noGrp="1"/>
          </p:cNvSpPr>
          <p:nvPr>
            <p:ph type="ftr" sz="quarter" idx="11"/>
          </p:nvPr>
        </p:nvSpPr>
        <p:spPr/>
        <p:txBody>
          <a:bodyPr/>
          <a:lstStyle/>
          <a:p>
            <a:r>
              <a:rPr lang="en-US"/>
              <a:t>Kommunedirektør 5. november 2025</a:t>
            </a:r>
            <a:endParaRPr lang="en-US" dirty="0"/>
          </a:p>
        </p:txBody>
      </p:sp>
      <p:pic>
        <p:nvPicPr>
          <p:cNvPr id="5" name="Bilde 4">
            <a:extLst>
              <a:ext uri="{FF2B5EF4-FFF2-40B4-BE49-F238E27FC236}">
                <a16:creationId xmlns:a16="http://schemas.microsoft.com/office/drawing/2014/main" id="{01A95818-DE7E-4AC6-B3A3-5BB0A54B2467}"/>
              </a:ext>
            </a:extLst>
          </p:cNvPr>
          <p:cNvPicPr>
            <a:picLocks noChangeAspect="1"/>
          </p:cNvPicPr>
          <p:nvPr/>
        </p:nvPicPr>
        <p:blipFill>
          <a:blip r:embed="rId3"/>
          <a:stretch>
            <a:fillRect/>
          </a:stretch>
        </p:blipFill>
        <p:spPr>
          <a:xfrm>
            <a:off x="1219200" y="1238250"/>
            <a:ext cx="9753600" cy="4381500"/>
          </a:xfrm>
          <a:prstGeom prst="rect">
            <a:avLst/>
          </a:prstGeom>
        </p:spPr>
      </p:pic>
    </p:spTree>
    <p:extLst>
      <p:ext uri="{BB962C8B-B14F-4D97-AF65-F5344CB8AC3E}">
        <p14:creationId xmlns:p14="http://schemas.microsoft.com/office/powerpoint/2010/main" val="4058751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E19226-93F6-48D1-9DD5-05F607EB1D3F}"/>
              </a:ext>
            </a:extLst>
          </p:cNvPr>
          <p:cNvSpPr>
            <a:spLocks noGrp="1"/>
          </p:cNvSpPr>
          <p:nvPr>
            <p:ph type="title"/>
          </p:nvPr>
        </p:nvSpPr>
        <p:spPr/>
        <p:txBody>
          <a:bodyPr/>
          <a:lstStyle/>
          <a:p>
            <a:r>
              <a:rPr lang="nb-NO" sz="3200" dirty="0"/>
              <a:t>Tiltaksliste</a:t>
            </a:r>
          </a:p>
        </p:txBody>
      </p:sp>
      <p:sp>
        <p:nvSpPr>
          <p:cNvPr id="4" name="Plassholder for bunntekst 3">
            <a:extLst>
              <a:ext uri="{FF2B5EF4-FFF2-40B4-BE49-F238E27FC236}">
                <a16:creationId xmlns:a16="http://schemas.microsoft.com/office/drawing/2014/main" id="{B44376B0-9E6E-45BF-A459-B5A1EDE8601E}"/>
              </a:ext>
            </a:extLst>
          </p:cNvPr>
          <p:cNvSpPr>
            <a:spLocks noGrp="1"/>
          </p:cNvSpPr>
          <p:nvPr>
            <p:ph type="ftr" sz="quarter" idx="11"/>
          </p:nvPr>
        </p:nvSpPr>
        <p:spPr/>
        <p:txBody>
          <a:bodyPr/>
          <a:lstStyle/>
          <a:p>
            <a:r>
              <a:rPr lang="en-US"/>
              <a:t>Kommunedirektør 5. november 2025</a:t>
            </a:r>
            <a:endParaRPr lang="en-US" dirty="0"/>
          </a:p>
        </p:txBody>
      </p:sp>
      <p:pic>
        <p:nvPicPr>
          <p:cNvPr id="7" name="Plassholder for innhold 6">
            <a:extLst>
              <a:ext uri="{FF2B5EF4-FFF2-40B4-BE49-F238E27FC236}">
                <a16:creationId xmlns:a16="http://schemas.microsoft.com/office/drawing/2014/main" id="{567F52F3-F0AE-4FAC-B586-0855212A1F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888" y="2034530"/>
            <a:ext cx="10972800" cy="3503315"/>
          </a:xfrm>
        </p:spPr>
      </p:pic>
    </p:spTree>
    <p:extLst>
      <p:ext uri="{BB962C8B-B14F-4D97-AF65-F5344CB8AC3E}">
        <p14:creationId xmlns:p14="http://schemas.microsoft.com/office/powerpoint/2010/main" val="355503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828081-B002-4C08-9CCA-2B36B5F2348A}"/>
              </a:ext>
            </a:extLst>
          </p:cNvPr>
          <p:cNvSpPr>
            <a:spLocks noGrp="1"/>
          </p:cNvSpPr>
          <p:nvPr>
            <p:ph type="title"/>
          </p:nvPr>
        </p:nvSpPr>
        <p:spPr/>
        <p:txBody>
          <a:bodyPr/>
          <a:lstStyle/>
          <a:p>
            <a:r>
              <a:rPr lang="nb-NO" dirty="0"/>
              <a:t>Administrasjon </a:t>
            </a:r>
          </a:p>
        </p:txBody>
      </p:sp>
      <p:sp>
        <p:nvSpPr>
          <p:cNvPr id="4" name="Plassholder for bunntekst 3">
            <a:extLst>
              <a:ext uri="{FF2B5EF4-FFF2-40B4-BE49-F238E27FC236}">
                <a16:creationId xmlns:a16="http://schemas.microsoft.com/office/drawing/2014/main" id="{1C382344-A641-4274-B09F-78DB676F6183}"/>
              </a:ext>
            </a:extLst>
          </p:cNvPr>
          <p:cNvSpPr>
            <a:spLocks noGrp="1"/>
          </p:cNvSpPr>
          <p:nvPr>
            <p:ph type="ftr" sz="quarter" idx="11"/>
          </p:nvPr>
        </p:nvSpPr>
        <p:spPr/>
        <p:txBody>
          <a:bodyPr/>
          <a:lstStyle/>
          <a:p>
            <a:r>
              <a:rPr lang="en-US"/>
              <a:t>Kommunedirektør 5. november 2025</a:t>
            </a:r>
            <a:endParaRPr lang="en-US" dirty="0"/>
          </a:p>
        </p:txBody>
      </p:sp>
      <p:graphicFrame>
        <p:nvGraphicFramePr>
          <p:cNvPr id="3" name="Tabell 2">
            <a:extLst>
              <a:ext uri="{FF2B5EF4-FFF2-40B4-BE49-F238E27FC236}">
                <a16:creationId xmlns:a16="http://schemas.microsoft.com/office/drawing/2014/main" id="{0F676A00-BA33-479A-A830-04A737EC7E3A}"/>
              </a:ext>
            </a:extLst>
          </p:cNvPr>
          <p:cNvGraphicFramePr>
            <a:graphicFrameLocks noGrp="1"/>
          </p:cNvGraphicFramePr>
          <p:nvPr>
            <p:extLst>
              <p:ext uri="{D42A27DB-BD31-4B8C-83A1-F6EECF244321}">
                <p14:modId xmlns:p14="http://schemas.microsoft.com/office/powerpoint/2010/main" val="156550573"/>
              </p:ext>
            </p:extLst>
          </p:nvPr>
        </p:nvGraphicFramePr>
        <p:xfrm>
          <a:off x="594783" y="1605055"/>
          <a:ext cx="10972799" cy="1023639"/>
        </p:xfrm>
        <a:graphic>
          <a:graphicData uri="http://schemas.openxmlformats.org/drawingml/2006/table">
            <a:tbl>
              <a:tblPr>
                <a:tableStyleId>{5C22544A-7EE6-4342-B048-85BDC9FD1C3A}</a:tableStyleId>
              </a:tblPr>
              <a:tblGrid>
                <a:gridCol w="4800599">
                  <a:extLst>
                    <a:ext uri="{9D8B030D-6E8A-4147-A177-3AD203B41FA5}">
                      <a16:colId xmlns:a16="http://schemas.microsoft.com/office/drawing/2014/main" val="2888057561"/>
                    </a:ext>
                  </a:extLst>
                </a:gridCol>
                <a:gridCol w="1543050">
                  <a:extLst>
                    <a:ext uri="{9D8B030D-6E8A-4147-A177-3AD203B41FA5}">
                      <a16:colId xmlns:a16="http://schemas.microsoft.com/office/drawing/2014/main" val="2589975067"/>
                    </a:ext>
                  </a:extLst>
                </a:gridCol>
                <a:gridCol w="1543050">
                  <a:extLst>
                    <a:ext uri="{9D8B030D-6E8A-4147-A177-3AD203B41FA5}">
                      <a16:colId xmlns:a16="http://schemas.microsoft.com/office/drawing/2014/main" val="1560975579"/>
                    </a:ext>
                  </a:extLst>
                </a:gridCol>
                <a:gridCol w="1543050">
                  <a:extLst>
                    <a:ext uri="{9D8B030D-6E8A-4147-A177-3AD203B41FA5}">
                      <a16:colId xmlns:a16="http://schemas.microsoft.com/office/drawing/2014/main" val="162337825"/>
                    </a:ext>
                  </a:extLst>
                </a:gridCol>
                <a:gridCol w="1543050">
                  <a:extLst>
                    <a:ext uri="{9D8B030D-6E8A-4147-A177-3AD203B41FA5}">
                      <a16:colId xmlns:a16="http://schemas.microsoft.com/office/drawing/2014/main" val="2442395167"/>
                    </a:ext>
                  </a:extLst>
                </a:gridCol>
              </a:tblGrid>
              <a:tr h="160645">
                <a:tc>
                  <a:txBody>
                    <a:bodyPr/>
                    <a:lstStyle/>
                    <a:p>
                      <a:pPr algn="ctr" fontAlgn="b"/>
                      <a:r>
                        <a:rPr lang="nb-NO" sz="1100" u="none" strike="noStrike" dirty="0">
                          <a:effectLst/>
                        </a:rPr>
                        <a:t> </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2026</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2027</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2028</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2029</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2321031"/>
                  </a:ext>
                </a:extLst>
              </a:tr>
              <a:tr h="223103">
                <a:tc>
                  <a:txBody>
                    <a:bodyPr/>
                    <a:lstStyle/>
                    <a:p>
                      <a:pPr algn="ctr" fontAlgn="b"/>
                      <a:r>
                        <a:rPr lang="nb-NO" sz="1100" u="none" strike="noStrike" dirty="0" err="1">
                          <a:effectLst/>
                        </a:rPr>
                        <a:t>Øk.plan</a:t>
                      </a:r>
                      <a:r>
                        <a:rPr lang="nb-NO" sz="1100" u="none" strike="noStrike" dirty="0">
                          <a:effectLst/>
                        </a:rPr>
                        <a:t> 2025-2028 inkl. budsjettendringer</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75 432 000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76 636 000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76 136 000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76 136 000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0011438"/>
                  </a:ext>
                </a:extLst>
              </a:tr>
              <a:tr h="223103">
                <a:tc>
                  <a:txBody>
                    <a:bodyPr/>
                    <a:lstStyle/>
                    <a:p>
                      <a:pPr algn="ctr" fontAlgn="b"/>
                      <a:r>
                        <a:rPr lang="nb-NO" sz="1100" u="none" strike="noStrike" dirty="0">
                          <a:effectLst/>
                        </a:rPr>
                        <a:t>Forslag - </a:t>
                      </a:r>
                      <a:r>
                        <a:rPr lang="nb-NO" sz="1100" u="none" strike="noStrike" dirty="0" err="1">
                          <a:effectLst/>
                        </a:rPr>
                        <a:t>Øk.plan</a:t>
                      </a:r>
                      <a:r>
                        <a:rPr lang="nb-NO" sz="1100" u="none" strike="noStrike" dirty="0">
                          <a:effectLst/>
                        </a:rPr>
                        <a:t> 2026-2029</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76 742 000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77 893 000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77 333 000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77 832 000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1488735"/>
                  </a:ext>
                </a:extLst>
              </a:tr>
              <a:tr h="160645">
                <a:tc>
                  <a:txBody>
                    <a:bodyPr/>
                    <a:lstStyle/>
                    <a:p>
                      <a:pPr algn="ctr"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1661096"/>
                  </a:ext>
                </a:extLst>
              </a:tr>
              <a:tr h="223103">
                <a:tc>
                  <a:txBody>
                    <a:bodyPr/>
                    <a:lstStyle/>
                    <a:p>
                      <a:pPr algn="ctr" fontAlgn="b"/>
                      <a:r>
                        <a:rPr lang="nb-NO" sz="1100" b="1" u="none" strike="noStrike" dirty="0">
                          <a:effectLst/>
                        </a:rPr>
                        <a:t>Rammeendring</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            1 310 000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            1 257 000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            1 197 000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            1 696 000 </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4706050"/>
                  </a:ext>
                </a:extLst>
              </a:tr>
            </a:tbl>
          </a:graphicData>
        </a:graphic>
      </p:graphicFrame>
      <p:sp>
        <p:nvSpPr>
          <p:cNvPr id="6" name="Plassholder for innhold 5">
            <a:extLst>
              <a:ext uri="{FF2B5EF4-FFF2-40B4-BE49-F238E27FC236}">
                <a16:creationId xmlns:a16="http://schemas.microsoft.com/office/drawing/2014/main" id="{30A140ED-C813-4DCB-8081-8334FD148A3B}"/>
              </a:ext>
            </a:extLst>
          </p:cNvPr>
          <p:cNvSpPr>
            <a:spLocks noGrp="1"/>
          </p:cNvSpPr>
          <p:nvPr>
            <p:ph idx="1"/>
          </p:nvPr>
        </p:nvSpPr>
        <p:spPr>
          <a:xfrm>
            <a:off x="594783" y="1298602"/>
            <a:ext cx="11002434" cy="4644999"/>
          </a:xfrm>
        </p:spPr>
        <p:txBody>
          <a:bodyPr/>
          <a:lstStyle/>
          <a:p>
            <a:endParaRPr lang="nb-NO" dirty="0"/>
          </a:p>
          <a:p>
            <a:endParaRPr lang="nb-NO" dirty="0"/>
          </a:p>
          <a:p>
            <a:endParaRPr lang="nb-NO" dirty="0"/>
          </a:p>
          <a:p>
            <a:r>
              <a:rPr lang="nb-NO" sz="1800" dirty="0"/>
              <a:t>Teknisk justering av kostnader fra HOV til boligkontoret og IT-</a:t>
            </a:r>
            <a:r>
              <a:rPr lang="nb-NO" sz="1800" dirty="0" err="1"/>
              <a:t>avd</a:t>
            </a:r>
            <a:r>
              <a:rPr lang="nb-NO" sz="1800" dirty="0"/>
              <a:t> – Se oversikt HOV</a:t>
            </a:r>
          </a:p>
          <a:p>
            <a:r>
              <a:rPr lang="nb-NO" sz="1800" dirty="0"/>
              <a:t>Tilskudd til SVU – Omdisponering av ramme</a:t>
            </a:r>
          </a:p>
        </p:txBody>
      </p:sp>
      <p:graphicFrame>
        <p:nvGraphicFramePr>
          <p:cNvPr id="8" name="Tabell 7">
            <a:extLst>
              <a:ext uri="{FF2B5EF4-FFF2-40B4-BE49-F238E27FC236}">
                <a16:creationId xmlns:a16="http://schemas.microsoft.com/office/drawing/2014/main" id="{9084638C-A1A2-4349-84CE-46A70E4A7E44}"/>
              </a:ext>
            </a:extLst>
          </p:cNvPr>
          <p:cNvGraphicFramePr>
            <a:graphicFrameLocks noGrp="1"/>
          </p:cNvGraphicFramePr>
          <p:nvPr>
            <p:extLst>
              <p:ext uri="{D42A27DB-BD31-4B8C-83A1-F6EECF244321}">
                <p14:modId xmlns:p14="http://schemas.microsoft.com/office/powerpoint/2010/main" val="1284607768"/>
              </p:ext>
            </p:extLst>
          </p:nvPr>
        </p:nvGraphicFramePr>
        <p:xfrm>
          <a:off x="729983" y="4138876"/>
          <a:ext cx="9758723" cy="1106805"/>
        </p:xfrm>
        <a:graphic>
          <a:graphicData uri="http://schemas.openxmlformats.org/drawingml/2006/table">
            <a:tbl>
              <a:tblPr>
                <a:tableStyleId>{5C22544A-7EE6-4342-B048-85BDC9FD1C3A}</a:tableStyleId>
              </a:tblPr>
              <a:tblGrid>
                <a:gridCol w="1566981">
                  <a:extLst>
                    <a:ext uri="{9D8B030D-6E8A-4147-A177-3AD203B41FA5}">
                      <a16:colId xmlns:a16="http://schemas.microsoft.com/office/drawing/2014/main" val="2242804236"/>
                    </a:ext>
                  </a:extLst>
                </a:gridCol>
                <a:gridCol w="3583886">
                  <a:extLst>
                    <a:ext uri="{9D8B030D-6E8A-4147-A177-3AD203B41FA5}">
                      <a16:colId xmlns:a16="http://schemas.microsoft.com/office/drawing/2014/main" val="930656055"/>
                    </a:ext>
                  </a:extLst>
                </a:gridCol>
                <a:gridCol w="1151964">
                  <a:extLst>
                    <a:ext uri="{9D8B030D-6E8A-4147-A177-3AD203B41FA5}">
                      <a16:colId xmlns:a16="http://schemas.microsoft.com/office/drawing/2014/main" val="698393136"/>
                    </a:ext>
                  </a:extLst>
                </a:gridCol>
                <a:gridCol w="1151964">
                  <a:extLst>
                    <a:ext uri="{9D8B030D-6E8A-4147-A177-3AD203B41FA5}">
                      <a16:colId xmlns:a16="http://schemas.microsoft.com/office/drawing/2014/main" val="1813484885"/>
                    </a:ext>
                  </a:extLst>
                </a:gridCol>
                <a:gridCol w="1151964">
                  <a:extLst>
                    <a:ext uri="{9D8B030D-6E8A-4147-A177-3AD203B41FA5}">
                      <a16:colId xmlns:a16="http://schemas.microsoft.com/office/drawing/2014/main" val="222305258"/>
                    </a:ext>
                  </a:extLst>
                </a:gridCol>
                <a:gridCol w="1151964">
                  <a:extLst>
                    <a:ext uri="{9D8B030D-6E8A-4147-A177-3AD203B41FA5}">
                      <a16:colId xmlns:a16="http://schemas.microsoft.com/office/drawing/2014/main" val="3715337092"/>
                    </a:ext>
                  </a:extLst>
                </a:gridCol>
              </a:tblGrid>
              <a:tr h="190500">
                <a:tc>
                  <a:txBody>
                    <a:bodyPr/>
                    <a:lstStyle/>
                    <a:p>
                      <a:pPr algn="l" fontAlgn="b"/>
                      <a:r>
                        <a:rPr lang="nb-NO" sz="1100" b="1" u="none" strike="noStrike" dirty="0">
                          <a:effectLst/>
                        </a:rPr>
                        <a:t> Tiltakstype</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Tiltaksnavn</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2026</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2027</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2028</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2029</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3460729"/>
                  </a:ext>
                </a:extLst>
              </a:tr>
              <a:tr h="190500">
                <a:tc>
                  <a:txBody>
                    <a:bodyPr/>
                    <a:lstStyle/>
                    <a:p>
                      <a:pPr algn="l" fontAlgn="b"/>
                      <a:r>
                        <a:rPr lang="nb-NO" sz="1100" u="none" strike="noStrike">
                          <a:effectLst/>
                        </a:rPr>
                        <a:t>Endring sist vedtatte</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Næringsavdeling i Sør-Varanger kommune</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          1 000 000 </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3493170"/>
                  </a:ext>
                </a:extLst>
              </a:tr>
              <a:tr h="190500">
                <a:tc>
                  <a:txBody>
                    <a:bodyPr/>
                    <a:lstStyle/>
                    <a:p>
                      <a:pPr algn="l" fontAlgn="b"/>
                      <a:r>
                        <a:rPr lang="nb-NO" sz="1100" u="none" strike="noStrike">
                          <a:effectLst/>
                        </a:rPr>
                        <a:t>Endring sist vedtatte</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Raskere og mer effektiv kommune </a:t>
                      </a:r>
                    </a:p>
                    <a:p>
                      <a:pPr algn="l" fontAlgn="b"/>
                      <a:r>
                        <a:rPr lang="nb-NO" sz="1100" u="none" strike="noStrike" dirty="0">
                          <a:effectLst/>
                        </a:rPr>
                        <a:t>( «nye midler fra 2026» )</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3138295"/>
                  </a:ext>
                </a:extLst>
              </a:tr>
              <a:tr h="190500">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8485048"/>
                  </a:ext>
                </a:extLst>
              </a:tr>
              <a:tr h="190500">
                <a:tc>
                  <a:txBody>
                    <a:bodyPr/>
                    <a:lstStyle/>
                    <a:p>
                      <a:pPr algn="l" fontAlgn="b"/>
                      <a:r>
                        <a:rPr lang="nb-NO" sz="1100" b="1" u="none" strike="noStrike" dirty="0">
                          <a:effectLst/>
                        </a:rPr>
                        <a:t>Nytt tiltak</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Driftstilskudd Sør-Varanger utvikling</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2 000 000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2 000 000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2 000 000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2 000 000 </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6187528"/>
                  </a:ext>
                </a:extLst>
              </a:tr>
            </a:tbl>
          </a:graphicData>
        </a:graphic>
      </p:graphicFrame>
    </p:spTree>
    <p:extLst>
      <p:ext uri="{BB962C8B-B14F-4D97-AF65-F5344CB8AC3E}">
        <p14:creationId xmlns:p14="http://schemas.microsoft.com/office/powerpoint/2010/main" val="383000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828081-B002-4C08-9CCA-2B36B5F2348A}"/>
              </a:ext>
            </a:extLst>
          </p:cNvPr>
          <p:cNvSpPr>
            <a:spLocks noGrp="1"/>
          </p:cNvSpPr>
          <p:nvPr>
            <p:ph type="title"/>
          </p:nvPr>
        </p:nvSpPr>
        <p:spPr/>
        <p:txBody>
          <a:bodyPr/>
          <a:lstStyle/>
          <a:p>
            <a:r>
              <a:rPr lang="nb-NO" dirty="0"/>
              <a:t>Administrasjon </a:t>
            </a:r>
          </a:p>
        </p:txBody>
      </p:sp>
      <p:sp>
        <p:nvSpPr>
          <p:cNvPr id="4" name="Plassholder for bunntekst 3">
            <a:extLst>
              <a:ext uri="{FF2B5EF4-FFF2-40B4-BE49-F238E27FC236}">
                <a16:creationId xmlns:a16="http://schemas.microsoft.com/office/drawing/2014/main" id="{1C382344-A641-4274-B09F-78DB676F6183}"/>
              </a:ext>
            </a:extLst>
          </p:cNvPr>
          <p:cNvSpPr>
            <a:spLocks noGrp="1"/>
          </p:cNvSpPr>
          <p:nvPr>
            <p:ph type="ftr" sz="quarter" idx="11"/>
          </p:nvPr>
        </p:nvSpPr>
        <p:spPr/>
        <p:txBody>
          <a:bodyPr/>
          <a:lstStyle/>
          <a:p>
            <a:r>
              <a:rPr lang="en-US"/>
              <a:t>Kommunedirektør 5. november 2025</a:t>
            </a:r>
            <a:endParaRPr lang="en-US" dirty="0"/>
          </a:p>
        </p:txBody>
      </p:sp>
      <p:graphicFrame>
        <p:nvGraphicFramePr>
          <p:cNvPr id="3" name="Tabell 2">
            <a:extLst>
              <a:ext uri="{FF2B5EF4-FFF2-40B4-BE49-F238E27FC236}">
                <a16:creationId xmlns:a16="http://schemas.microsoft.com/office/drawing/2014/main" id="{0F676A00-BA33-479A-A830-04A737EC7E3A}"/>
              </a:ext>
            </a:extLst>
          </p:cNvPr>
          <p:cNvGraphicFramePr>
            <a:graphicFrameLocks noGrp="1"/>
          </p:cNvGraphicFramePr>
          <p:nvPr/>
        </p:nvGraphicFramePr>
        <p:xfrm>
          <a:off x="594783" y="1605055"/>
          <a:ext cx="10972799" cy="1023639"/>
        </p:xfrm>
        <a:graphic>
          <a:graphicData uri="http://schemas.openxmlformats.org/drawingml/2006/table">
            <a:tbl>
              <a:tblPr>
                <a:tableStyleId>{5C22544A-7EE6-4342-B048-85BDC9FD1C3A}</a:tableStyleId>
              </a:tblPr>
              <a:tblGrid>
                <a:gridCol w="4800599">
                  <a:extLst>
                    <a:ext uri="{9D8B030D-6E8A-4147-A177-3AD203B41FA5}">
                      <a16:colId xmlns:a16="http://schemas.microsoft.com/office/drawing/2014/main" val="2888057561"/>
                    </a:ext>
                  </a:extLst>
                </a:gridCol>
                <a:gridCol w="1543050">
                  <a:extLst>
                    <a:ext uri="{9D8B030D-6E8A-4147-A177-3AD203B41FA5}">
                      <a16:colId xmlns:a16="http://schemas.microsoft.com/office/drawing/2014/main" val="2589975067"/>
                    </a:ext>
                  </a:extLst>
                </a:gridCol>
                <a:gridCol w="1543050">
                  <a:extLst>
                    <a:ext uri="{9D8B030D-6E8A-4147-A177-3AD203B41FA5}">
                      <a16:colId xmlns:a16="http://schemas.microsoft.com/office/drawing/2014/main" val="1560975579"/>
                    </a:ext>
                  </a:extLst>
                </a:gridCol>
                <a:gridCol w="1543050">
                  <a:extLst>
                    <a:ext uri="{9D8B030D-6E8A-4147-A177-3AD203B41FA5}">
                      <a16:colId xmlns:a16="http://schemas.microsoft.com/office/drawing/2014/main" val="162337825"/>
                    </a:ext>
                  </a:extLst>
                </a:gridCol>
                <a:gridCol w="1543050">
                  <a:extLst>
                    <a:ext uri="{9D8B030D-6E8A-4147-A177-3AD203B41FA5}">
                      <a16:colId xmlns:a16="http://schemas.microsoft.com/office/drawing/2014/main" val="2442395167"/>
                    </a:ext>
                  </a:extLst>
                </a:gridCol>
              </a:tblGrid>
              <a:tr h="160645">
                <a:tc>
                  <a:txBody>
                    <a:bodyPr/>
                    <a:lstStyle/>
                    <a:p>
                      <a:pPr algn="ctr" fontAlgn="b"/>
                      <a:r>
                        <a:rPr lang="nb-NO" sz="1100" u="none" strike="noStrike" dirty="0">
                          <a:effectLst/>
                        </a:rPr>
                        <a:t> </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2026</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2027</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2028</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2029</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2321031"/>
                  </a:ext>
                </a:extLst>
              </a:tr>
              <a:tr h="223103">
                <a:tc>
                  <a:txBody>
                    <a:bodyPr/>
                    <a:lstStyle/>
                    <a:p>
                      <a:pPr algn="ctr" fontAlgn="b"/>
                      <a:r>
                        <a:rPr lang="nb-NO" sz="1100" u="none" strike="noStrike" dirty="0" err="1">
                          <a:effectLst/>
                        </a:rPr>
                        <a:t>Øk.plan</a:t>
                      </a:r>
                      <a:r>
                        <a:rPr lang="nb-NO" sz="1100" u="none" strike="noStrike" dirty="0">
                          <a:effectLst/>
                        </a:rPr>
                        <a:t> 2025-2028 inkl. budsjettendringer</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75 432 000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76 636 000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76 136 000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76 136 000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0011438"/>
                  </a:ext>
                </a:extLst>
              </a:tr>
              <a:tr h="223103">
                <a:tc>
                  <a:txBody>
                    <a:bodyPr/>
                    <a:lstStyle/>
                    <a:p>
                      <a:pPr algn="ctr" fontAlgn="b"/>
                      <a:r>
                        <a:rPr lang="nb-NO" sz="1100" u="none" strike="noStrike" dirty="0">
                          <a:effectLst/>
                        </a:rPr>
                        <a:t>Forslag - </a:t>
                      </a:r>
                      <a:r>
                        <a:rPr lang="nb-NO" sz="1100" u="none" strike="noStrike" dirty="0" err="1">
                          <a:effectLst/>
                        </a:rPr>
                        <a:t>Øk.plan</a:t>
                      </a:r>
                      <a:r>
                        <a:rPr lang="nb-NO" sz="1100" u="none" strike="noStrike" dirty="0">
                          <a:effectLst/>
                        </a:rPr>
                        <a:t> 2026-2029</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76 742 000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77 893 000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77 333 000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77 832 000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1488735"/>
                  </a:ext>
                </a:extLst>
              </a:tr>
              <a:tr h="160645">
                <a:tc>
                  <a:txBody>
                    <a:bodyPr/>
                    <a:lstStyle/>
                    <a:p>
                      <a:pPr algn="ctr"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1661096"/>
                  </a:ext>
                </a:extLst>
              </a:tr>
              <a:tr h="223103">
                <a:tc>
                  <a:txBody>
                    <a:bodyPr/>
                    <a:lstStyle/>
                    <a:p>
                      <a:pPr algn="ctr" fontAlgn="b"/>
                      <a:r>
                        <a:rPr lang="nb-NO" sz="1100" b="1" u="none" strike="noStrike" dirty="0">
                          <a:effectLst/>
                        </a:rPr>
                        <a:t>Rammeendring</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            1 310 000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            1 257 000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            1 197 000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nb-NO" sz="1100" b="1" u="none" strike="noStrike" dirty="0">
                          <a:effectLst/>
                        </a:rPr>
                        <a:t>            1 696 000 </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4706050"/>
                  </a:ext>
                </a:extLst>
              </a:tr>
            </a:tbl>
          </a:graphicData>
        </a:graphic>
      </p:graphicFrame>
      <p:sp>
        <p:nvSpPr>
          <p:cNvPr id="6" name="Plassholder for innhold 5">
            <a:extLst>
              <a:ext uri="{FF2B5EF4-FFF2-40B4-BE49-F238E27FC236}">
                <a16:creationId xmlns:a16="http://schemas.microsoft.com/office/drawing/2014/main" id="{30A140ED-C813-4DCB-8081-8334FD148A3B}"/>
              </a:ext>
            </a:extLst>
          </p:cNvPr>
          <p:cNvSpPr>
            <a:spLocks noGrp="1"/>
          </p:cNvSpPr>
          <p:nvPr>
            <p:ph idx="1"/>
          </p:nvPr>
        </p:nvSpPr>
        <p:spPr>
          <a:xfrm>
            <a:off x="594783" y="1298602"/>
            <a:ext cx="11002434" cy="4644999"/>
          </a:xfrm>
        </p:spPr>
        <p:txBody>
          <a:bodyPr/>
          <a:lstStyle/>
          <a:p>
            <a:endParaRPr lang="nb-NO" dirty="0"/>
          </a:p>
          <a:p>
            <a:endParaRPr lang="nb-NO" dirty="0"/>
          </a:p>
          <a:p>
            <a:endParaRPr lang="nb-NO" dirty="0"/>
          </a:p>
          <a:p>
            <a:r>
              <a:rPr lang="nb-NO" sz="1800" dirty="0"/>
              <a:t>Teknisk justering av kostnader fra HOV til boligkontoret og IT-</a:t>
            </a:r>
            <a:r>
              <a:rPr lang="nb-NO" sz="1800" dirty="0" err="1"/>
              <a:t>avd</a:t>
            </a:r>
            <a:r>
              <a:rPr lang="nb-NO" sz="1800" dirty="0"/>
              <a:t> – Se oversikt HOV</a:t>
            </a:r>
          </a:p>
          <a:p>
            <a:r>
              <a:rPr lang="nb-NO" sz="1800" dirty="0"/>
              <a:t>Tilskudd til SVU – Omdisponering av ramme</a:t>
            </a:r>
          </a:p>
        </p:txBody>
      </p:sp>
      <p:graphicFrame>
        <p:nvGraphicFramePr>
          <p:cNvPr id="8" name="Tabell 7">
            <a:extLst>
              <a:ext uri="{FF2B5EF4-FFF2-40B4-BE49-F238E27FC236}">
                <a16:creationId xmlns:a16="http://schemas.microsoft.com/office/drawing/2014/main" id="{9084638C-A1A2-4349-84CE-46A70E4A7E44}"/>
              </a:ext>
            </a:extLst>
          </p:cNvPr>
          <p:cNvGraphicFramePr>
            <a:graphicFrameLocks noGrp="1"/>
          </p:cNvGraphicFramePr>
          <p:nvPr/>
        </p:nvGraphicFramePr>
        <p:xfrm>
          <a:off x="729983" y="4138876"/>
          <a:ext cx="9758723" cy="952500"/>
        </p:xfrm>
        <a:graphic>
          <a:graphicData uri="http://schemas.openxmlformats.org/drawingml/2006/table">
            <a:tbl>
              <a:tblPr>
                <a:tableStyleId>{5C22544A-7EE6-4342-B048-85BDC9FD1C3A}</a:tableStyleId>
              </a:tblPr>
              <a:tblGrid>
                <a:gridCol w="1566981">
                  <a:extLst>
                    <a:ext uri="{9D8B030D-6E8A-4147-A177-3AD203B41FA5}">
                      <a16:colId xmlns:a16="http://schemas.microsoft.com/office/drawing/2014/main" val="2242804236"/>
                    </a:ext>
                  </a:extLst>
                </a:gridCol>
                <a:gridCol w="3583886">
                  <a:extLst>
                    <a:ext uri="{9D8B030D-6E8A-4147-A177-3AD203B41FA5}">
                      <a16:colId xmlns:a16="http://schemas.microsoft.com/office/drawing/2014/main" val="930656055"/>
                    </a:ext>
                  </a:extLst>
                </a:gridCol>
                <a:gridCol w="1151964">
                  <a:extLst>
                    <a:ext uri="{9D8B030D-6E8A-4147-A177-3AD203B41FA5}">
                      <a16:colId xmlns:a16="http://schemas.microsoft.com/office/drawing/2014/main" val="698393136"/>
                    </a:ext>
                  </a:extLst>
                </a:gridCol>
                <a:gridCol w="1151964">
                  <a:extLst>
                    <a:ext uri="{9D8B030D-6E8A-4147-A177-3AD203B41FA5}">
                      <a16:colId xmlns:a16="http://schemas.microsoft.com/office/drawing/2014/main" val="1813484885"/>
                    </a:ext>
                  </a:extLst>
                </a:gridCol>
                <a:gridCol w="1151964">
                  <a:extLst>
                    <a:ext uri="{9D8B030D-6E8A-4147-A177-3AD203B41FA5}">
                      <a16:colId xmlns:a16="http://schemas.microsoft.com/office/drawing/2014/main" val="222305258"/>
                    </a:ext>
                  </a:extLst>
                </a:gridCol>
                <a:gridCol w="1151964">
                  <a:extLst>
                    <a:ext uri="{9D8B030D-6E8A-4147-A177-3AD203B41FA5}">
                      <a16:colId xmlns:a16="http://schemas.microsoft.com/office/drawing/2014/main" val="3715337092"/>
                    </a:ext>
                  </a:extLst>
                </a:gridCol>
              </a:tblGrid>
              <a:tr h="190500">
                <a:tc>
                  <a:txBody>
                    <a:bodyPr/>
                    <a:lstStyle/>
                    <a:p>
                      <a:pPr algn="l" fontAlgn="b"/>
                      <a:r>
                        <a:rPr lang="nb-NO" sz="1100" b="1" u="none" strike="noStrike" dirty="0">
                          <a:effectLst/>
                        </a:rPr>
                        <a:t> Tiltakstype</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Tiltaksnavn</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2026</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2027</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2028</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2029</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3460729"/>
                  </a:ext>
                </a:extLst>
              </a:tr>
              <a:tr h="190500">
                <a:tc>
                  <a:txBody>
                    <a:bodyPr/>
                    <a:lstStyle/>
                    <a:p>
                      <a:pPr algn="l" fontAlgn="b"/>
                      <a:r>
                        <a:rPr lang="nb-NO" sz="1100" u="none" strike="noStrike">
                          <a:effectLst/>
                        </a:rPr>
                        <a:t>Endring sist vedtatte</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Næringsavdeling i Sør-Varanger kommune</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          1 000 000 </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3493170"/>
                  </a:ext>
                </a:extLst>
              </a:tr>
              <a:tr h="190500">
                <a:tc>
                  <a:txBody>
                    <a:bodyPr/>
                    <a:lstStyle/>
                    <a:p>
                      <a:pPr algn="l" fontAlgn="b"/>
                      <a:r>
                        <a:rPr lang="nb-NO" sz="1100" u="none" strike="noStrike">
                          <a:effectLst/>
                        </a:rPr>
                        <a:t>Endring sist vedtatte</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Raskere og mer effektiv kommune</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3138295"/>
                  </a:ext>
                </a:extLst>
              </a:tr>
              <a:tr h="190500">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8485048"/>
                  </a:ext>
                </a:extLst>
              </a:tr>
              <a:tr h="190500">
                <a:tc>
                  <a:txBody>
                    <a:bodyPr/>
                    <a:lstStyle/>
                    <a:p>
                      <a:pPr algn="l" fontAlgn="b"/>
                      <a:r>
                        <a:rPr lang="nb-NO" sz="1100" b="1" u="none" strike="noStrike" dirty="0">
                          <a:effectLst/>
                        </a:rPr>
                        <a:t>Nytt tiltak</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Driftstilskudd Sør-Varanger utvikling</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2 000 000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2 000 000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2 000 000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2 000 000 </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6187528"/>
                  </a:ext>
                </a:extLst>
              </a:tr>
            </a:tbl>
          </a:graphicData>
        </a:graphic>
      </p:graphicFrame>
      <p:pic>
        <p:nvPicPr>
          <p:cNvPr id="5" name="Bilde 4">
            <a:extLst>
              <a:ext uri="{FF2B5EF4-FFF2-40B4-BE49-F238E27FC236}">
                <a16:creationId xmlns:a16="http://schemas.microsoft.com/office/drawing/2014/main" id="{FC7D3C37-9BB4-46AF-87AD-457E81E10EA9}"/>
              </a:ext>
            </a:extLst>
          </p:cNvPr>
          <p:cNvPicPr>
            <a:picLocks noChangeAspect="1"/>
          </p:cNvPicPr>
          <p:nvPr/>
        </p:nvPicPr>
        <p:blipFill>
          <a:blip r:embed="rId2"/>
          <a:stretch>
            <a:fillRect/>
          </a:stretch>
        </p:blipFill>
        <p:spPr>
          <a:xfrm>
            <a:off x="280987" y="1600200"/>
            <a:ext cx="11630025" cy="3657600"/>
          </a:xfrm>
          <a:prstGeom prst="rect">
            <a:avLst/>
          </a:prstGeom>
        </p:spPr>
      </p:pic>
    </p:spTree>
    <p:extLst>
      <p:ext uri="{BB962C8B-B14F-4D97-AF65-F5344CB8AC3E}">
        <p14:creationId xmlns:p14="http://schemas.microsoft.com/office/powerpoint/2010/main" val="225787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CFEA5F-B9A4-484A-9752-723F3FF9B080}"/>
              </a:ext>
            </a:extLst>
          </p:cNvPr>
          <p:cNvSpPr>
            <a:spLocks noGrp="1"/>
          </p:cNvSpPr>
          <p:nvPr>
            <p:ph type="title"/>
          </p:nvPr>
        </p:nvSpPr>
        <p:spPr/>
        <p:txBody>
          <a:bodyPr/>
          <a:lstStyle/>
          <a:p>
            <a:r>
              <a:rPr lang="nb-NO" sz="2800" dirty="0"/>
              <a:t>Kultur og oppvekst – </a:t>
            </a:r>
            <a:r>
              <a:rPr lang="nb-NO" sz="2800" dirty="0" err="1"/>
              <a:t>Eksl</a:t>
            </a:r>
            <a:r>
              <a:rPr lang="nb-NO" sz="2800" dirty="0"/>
              <a:t>. Flyktning- og </a:t>
            </a:r>
            <a:r>
              <a:rPr lang="nb-NO" sz="2800" dirty="0" err="1"/>
              <a:t>komp.enhet</a:t>
            </a:r>
            <a:endParaRPr lang="nb-NO" sz="2800" dirty="0"/>
          </a:p>
        </p:txBody>
      </p:sp>
      <p:sp>
        <p:nvSpPr>
          <p:cNvPr id="4" name="Plassholder for bunntekst 3">
            <a:extLst>
              <a:ext uri="{FF2B5EF4-FFF2-40B4-BE49-F238E27FC236}">
                <a16:creationId xmlns:a16="http://schemas.microsoft.com/office/drawing/2014/main" id="{19DF3E8A-D5D5-4C73-AA48-53A02E33D701}"/>
              </a:ext>
            </a:extLst>
          </p:cNvPr>
          <p:cNvSpPr>
            <a:spLocks noGrp="1"/>
          </p:cNvSpPr>
          <p:nvPr>
            <p:ph type="ftr" sz="quarter" idx="11"/>
          </p:nvPr>
        </p:nvSpPr>
        <p:spPr/>
        <p:txBody>
          <a:bodyPr/>
          <a:lstStyle/>
          <a:p>
            <a:r>
              <a:rPr lang="en-US"/>
              <a:t>Kommunedirektør 5. november 2025</a:t>
            </a:r>
            <a:endParaRPr lang="en-US" dirty="0"/>
          </a:p>
        </p:txBody>
      </p:sp>
      <p:sp>
        <p:nvSpPr>
          <p:cNvPr id="5" name="Plassholder for innhold 4">
            <a:extLst>
              <a:ext uri="{FF2B5EF4-FFF2-40B4-BE49-F238E27FC236}">
                <a16:creationId xmlns:a16="http://schemas.microsoft.com/office/drawing/2014/main" id="{C4EE7986-FC6F-4EDB-8D9D-EF50EC357452}"/>
              </a:ext>
            </a:extLst>
          </p:cNvPr>
          <p:cNvSpPr>
            <a:spLocks noGrp="1"/>
          </p:cNvSpPr>
          <p:nvPr>
            <p:ph idx="1"/>
          </p:nvPr>
        </p:nvSpPr>
        <p:spPr>
          <a:xfrm>
            <a:off x="624417" y="1628777"/>
            <a:ext cx="10972800" cy="4034356"/>
          </a:xfrm>
        </p:spPr>
        <p:txBody>
          <a:bodyPr/>
          <a:lstStyle/>
          <a:p>
            <a:endParaRPr lang="nb-NO" dirty="0"/>
          </a:p>
          <a:p>
            <a:endParaRPr lang="nb-NO" dirty="0"/>
          </a:p>
          <a:p>
            <a:endParaRPr lang="nb-NO" dirty="0"/>
          </a:p>
          <a:p>
            <a:endParaRPr lang="nb-NO" dirty="0"/>
          </a:p>
          <a:p>
            <a:endParaRPr lang="nb-NO" dirty="0"/>
          </a:p>
          <a:p>
            <a:endParaRPr lang="nb-NO" dirty="0"/>
          </a:p>
          <a:p>
            <a:endParaRPr lang="nb-NO" sz="1800" dirty="0"/>
          </a:p>
          <a:p>
            <a:r>
              <a:rPr lang="nb-NO" sz="1800" dirty="0"/>
              <a:t>Flyktning- og kompetanseenheten </a:t>
            </a:r>
            <a:r>
              <a:rPr lang="nb-NO" sz="1800" dirty="0" err="1"/>
              <a:t>eksl</a:t>
            </a:r>
            <a:r>
              <a:rPr lang="nb-NO" sz="1800" dirty="0"/>
              <a:t>. </a:t>
            </a:r>
            <a:r>
              <a:rPr lang="nb-NO" sz="1800" dirty="0" err="1"/>
              <a:t>pga</a:t>
            </a:r>
            <a:r>
              <a:rPr lang="nb-NO" sz="1800" dirty="0"/>
              <a:t> </a:t>
            </a:r>
            <a:r>
              <a:rPr lang="nb-NO" sz="1800" dirty="0" err="1"/>
              <a:t>flyktningbudsjett</a:t>
            </a:r>
            <a:endParaRPr lang="nb-NO" sz="1800" dirty="0"/>
          </a:p>
        </p:txBody>
      </p:sp>
      <p:graphicFrame>
        <p:nvGraphicFramePr>
          <p:cNvPr id="8" name="Tabell 7">
            <a:extLst>
              <a:ext uri="{FF2B5EF4-FFF2-40B4-BE49-F238E27FC236}">
                <a16:creationId xmlns:a16="http://schemas.microsoft.com/office/drawing/2014/main" id="{AD2B21AC-7813-48BE-BCC4-2512A65CD4BA}"/>
              </a:ext>
            </a:extLst>
          </p:cNvPr>
          <p:cNvGraphicFramePr>
            <a:graphicFrameLocks noGrp="1"/>
          </p:cNvGraphicFramePr>
          <p:nvPr>
            <p:extLst>
              <p:ext uri="{D42A27DB-BD31-4B8C-83A1-F6EECF244321}">
                <p14:modId xmlns:p14="http://schemas.microsoft.com/office/powerpoint/2010/main" val="301274691"/>
              </p:ext>
            </p:extLst>
          </p:nvPr>
        </p:nvGraphicFramePr>
        <p:xfrm>
          <a:off x="522514" y="1539876"/>
          <a:ext cx="10972800" cy="3285693"/>
        </p:xfrm>
        <a:graphic>
          <a:graphicData uri="http://schemas.openxmlformats.org/drawingml/2006/table">
            <a:tbl>
              <a:tblPr>
                <a:tableStyleId>{5C22544A-7EE6-4342-B048-85BDC9FD1C3A}</a:tableStyleId>
              </a:tblPr>
              <a:tblGrid>
                <a:gridCol w="1554480">
                  <a:extLst>
                    <a:ext uri="{9D8B030D-6E8A-4147-A177-3AD203B41FA5}">
                      <a16:colId xmlns:a16="http://schemas.microsoft.com/office/drawing/2014/main" val="1722548840"/>
                    </a:ext>
                  </a:extLst>
                </a:gridCol>
                <a:gridCol w="3712464">
                  <a:extLst>
                    <a:ext uri="{9D8B030D-6E8A-4147-A177-3AD203B41FA5}">
                      <a16:colId xmlns:a16="http://schemas.microsoft.com/office/drawing/2014/main" val="1463223309"/>
                    </a:ext>
                  </a:extLst>
                </a:gridCol>
                <a:gridCol w="1426464">
                  <a:extLst>
                    <a:ext uri="{9D8B030D-6E8A-4147-A177-3AD203B41FA5}">
                      <a16:colId xmlns:a16="http://schemas.microsoft.com/office/drawing/2014/main" val="1551711193"/>
                    </a:ext>
                  </a:extLst>
                </a:gridCol>
                <a:gridCol w="1426464">
                  <a:extLst>
                    <a:ext uri="{9D8B030D-6E8A-4147-A177-3AD203B41FA5}">
                      <a16:colId xmlns:a16="http://schemas.microsoft.com/office/drawing/2014/main" val="4204919805"/>
                    </a:ext>
                  </a:extLst>
                </a:gridCol>
                <a:gridCol w="1426464">
                  <a:extLst>
                    <a:ext uri="{9D8B030D-6E8A-4147-A177-3AD203B41FA5}">
                      <a16:colId xmlns:a16="http://schemas.microsoft.com/office/drawing/2014/main" val="2952993379"/>
                    </a:ext>
                  </a:extLst>
                </a:gridCol>
                <a:gridCol w="1426464">
                  <a:extLst>
                    <a:ext uri="{9D8B030D-6E8A-4147-A177-3AD203B41FA5}">
                      <a16:colId xmlns:a16="http://schemas.microsoft.com/office/drawing/2014/main" val="2234532496"/>
                    </a:ext>
                  </a:extLst>
                </a:gridCol>
              </a:tblGrid>
              <a:tr h="356755">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err="1">
                          <a:effectLst/>
                        </a:rPr>
                        <a:t>Eksl</a:t>
                      </a:r>
                      <a:r>
                        <a:rPr lang="nb-NO" sz="1100" u="none" strike="noStrike" dirty="0">
                          <a:effectLst/>
                        </a:rPr>
                        <a:t>. Flyktning- og kompetanseenheten</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2026</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2027</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2028</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2029</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9780368"/>
                  </a:ext>
                </a:extLst>
              </a:tr>
              <a:tr h="356755">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Øk.plan 2025-2028 inkl. budsjettendringer</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289 532 000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285 532 000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285 532 000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285 532 000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2833592"/>
                  </a:ext>
                </a:extLst>
              </a:tr>
              <a:tr h="356755">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Forslag - Øk.plan 2026-2029</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292 893 000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288 864 000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288 864 000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288 864 000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3547351"/>
                  </a:ext>
                </a:extLst>
              </a:tr>
              <a:tr h="197102">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2611605"/>
                  </a:ext>
                </a:extLst>
              </a:tr>
              <a:tr h="356755">
                <a:tc>
                  <a:txBody>
                    <a:bodyPr/>
                    <a:lstStyle/>
                    <a:p>
                      <a:pPr algn="l" fontAlgn="b"/>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Rammeendring</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3 361 000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3 332 000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3 332 000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3 332 000 </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9880095"/>
                  </a:ext>
                </a:extLst>
              </a:tr>
              <a:tr h="197102">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721760"/>
                  </a:ext>
                </a:extLst>
              </a:tr>
              <a:tr h="356755">
                <a:tc>
                  <a:txBody>
                    <a:bodyPr/>
                    <a:lstStyle/>
                    <a:p>
                      <a:pPr algn="l" fontAlgn="b"/>
                      <a:r>
                        <a:rPr lang="nb-NO" sz="1100" u="none" strike="noStrike">
                          <a:effectLst/>
                        </a:rPr>
                        <a:t>Teknisk justering</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Pensjon - Korrigering fra finans</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2 061 000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2 032 000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2 032 000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2 032 000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0604797"/>
                  </a:ext>
                </a:extLst>
              </a:tr>
              <a:tr h="356755">
                <a:tc>
                  <a:txBody>
                    <a:bodyPr/>
                    <a:lstStyle/>
                    <a:p>
                      <a:pPr algn="l" fontAlgn="b"/>
                      <a:r>
                        <a:rPr lang="nb-NO" sz="1100" u="none" strike="noStrike">
                          <a:effectLst/>
                        </a:rPr>
                        <a:t>Teknisk justering</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Flyktning- og kompetanseenhet</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1 300 000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1 300 000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1 300 000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1 300 000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9371336"/>
                  </a:ext>
                </a:extLst>
              </a:tr>
              <a:tr h="197102">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6727720"/>
                  </a:ext>
                </a:extLst>
              </a:tr>
              <a:tr h="197102">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9429991"/>
                  </a:ext>
                </a:extLst>
              </a:tr>
              <a:tr h="356755">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Reell rammeendring</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   </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9173547"/>
                  </a:ext>
                </a:extLst>
              </a:tr>
            </a:tbl>
          </a:graphicData>
        </a:graphic>
      </p:graphicFrame>
    </p:spTree>
    <p:extLst>
      <p:ext uri="{BB962C8B-B14F-4D97-AF65-F5344CB8AC3E}">
        <p14:creationId xmlns:p14="http://schemas.microsoft.com/office/powerpoint/2010/main" val="43955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EE8BA1-00EA-4167-B8C6-BAD22C940B6C}"/>
              </a:ext>
            </a:extLst>
          </p:cNvPr>
          <p:cNvSpPr>
            <a:spLocks noGrp="1"/>
          </p:cNvSpPr>
          <p:nvPr>
            <p:ph type="title"/>
          </p:nvPr>
        </p:nvSpPr>
        <p:spPr/>
        <p:txBody>
          <a:bodyPr/>
          <a:lstStyle/>
          <a:p>
            <a:r>
              <a:rPr lang="nb-NO" dirty="0"/>
              <a:t>Finansielle måltall jf. økonomireglement</a:t>
            </a:r>
          </a:p>
        </p:txBody>
      </p:sp>
      <p:sp>
        <p:nvSpPr>
          <p:cNvPr id="4" name="Plassholder for bunntekst 3">
            <a:extLst>
              <a:ext uri="{FF2B5EF4-FFF2-40B4-BE49-F238E27FC236}">
                <a16:creationId xmlns:a16="http://schemas.microsoft.com/office/drawing/2014/main" id="{41B698DE-7A43-430B-AC46-729C7D0523C4}"/>
              </a:ext>
            </a:extLst>
          </p:cNvPr>
          <p:cNvSpPr>
            <a:spLocks noGrp="1"/>
          </p:cNvSpPr>
          <p:nvPr>
            <p:ph type="ftr" sz="quarter" idx="11"/>
          </p:nvPr>
        </p:nvSpPr>
        <p:spPr/>
        <p:txBody>
          <a:bodyPr/>
          <a:lstStyle/>
          <a:p>
            <a:r>
              <a:rPr lang="en-US"/>
              <a:t>Kommunedirektør 5. november 2025</a:t>
            </a:r>
            <a:endParaRPr lang="en-US" dirty="0"/>
          </a:p>
        </p:txBody>
      </p:sp>
      <p:pic>
        <p:nvPicPr>
          <p:cNvPr id="20" name="Plassholder for innhold 19">
            <a:extLst>
              <a:ext uri="{FF2B5EF4-FFF2-40B4-BE49-F238E27FC236}">
                <a16:creationId xmlns:a16="http://schemas.microsoft.com/office/drawing/2014/main" id="{CD3E0F37-E390-4639-99AA-CACD670A144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1888" y="1991254"/>
            <a:ext cx="5384800" cy="3589866"/>
          </a:xfrm>
        </p:spPr>
      </p:pic>
      <p:pic>
        <p:nvPicPr>
          <p:cNvPr id="18" name="Plassholder for innhold 17">
            <a:extLst>
              <a:ext uri="{FF2B5EF4-FFF2-40B4-BE49-F238E27FC236}">
                <a16:creationId xmlns:a16="http://schemas.microsoft.com/office/drawing/2014/main" id="{728FD955-3341-426C-9049-936C65DA2CC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3888" y="1991254"/>
            <a:ext cx="5384800" cy="3589866"/>
          </a:xfrm>
        </p:spPr>
      </p:pic>
    </p:spTree>
    <p:extLst>
      <p:ext uri="{BB962C8B-B14F-4D97-AF65-F5344CB8AC3E}">
        <p14:creationId xmlns:p14="http://schemas.microsoft.com/office/powerpoint/2010/main" val="192862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CFEA5F-B9A4-484A-9752-723F3FF9B080}"/>
              </a:ext>
            </a:extLst>
          </p:cNvPr>
          <p:cNvSpPr>
            <a:spLocks noGrp="1"/>
          </p:cNvSpPr>
          <p:nvPr>
            <p:ph type="title"/>
          </p:nvPr>
        </p:nvSpPr>
        <p:spPr/>
        <p:txBody>
          <a:bodyPr/>
          <a:lstStyle/>
          <a:p>
            <a:r>
              <a:rPr lang="nb-NO" dirty="0"/>
              <a:t>Kultur og oppvekst</a:t>
            </a:r>
          </a:p>
        </p:txBody>
      </p:sp>
      <p:sp>
        <p:nvSpPr>
          <p:cNvPr id="4" name="Plassholder for bunntekst 3">
            <a:extLst>
              <a:ext uri="{FF2B5EF4-FFF2-40B4-BE49-F238E27FC236}">
                <a16:creationId xmlns:a16="http://schemas.microsoft.com/office/drawing/2014/main" id="{19DF3E8A-D5D5-4C73-AA48-53A02E33D701}"/>
              </a:ext>
            </a:extLst>
          </p:cNvPr>
          <p:cNvSpPr>
            <a:spLocks noGrp="1"/>
          </p:cNvSpPr>
          <p:nvPr>
            <p:ph type="ftr" sz="quarter" idx="11"/>
          </p:nvPr>
        </p:nvSpPr>
        <p:spPr/>
        <p:txBody>
          <a:bodyPr/>
          <a:lstStyle/>
          <a:p>
            <a:r>
              <a:rPr lang="en-US"/>
              <a:t>Kommunedirektør 5. november 2025</a:t>
            </a:r>
            <a:endParaRPr lang="en-US" dirty="0"/>
          </a:p>
        </p:txBody>
      </p:sp>
      <p:sp>
        <p:nvSpPr>
          <p:cNvPr id="5" name="Plassholder for innhold 4">
            <a:extLst>
              <a:ext uri="{FF2B5EF4-FFF2-40B4-BE49-F238E27FC236}">
                <a16:creationId xmlns:a16="http://schemas.microsoft.com/office/drawing/2014/main" id="{C4EE7986-FC6F-4EDB-8D9D-EF50EC357452}"/>
              </a:ext>
            </a:extLst>
          </p:cNvPr>
          <p:cNvSpPr>
            <a:spLocks noGrp="1"/>
          </p:cNvSpPr>
          <p:nvPr>
            <p:ph idx="1"/>
          </p:nvPr>
        </p:nvSpPr>
        <p:spPr>
          <a:xfrm>
            <a:off x="624417" y="1628777"/>
            <a:ext cx="10972800" cy="4034356"/>
          </a:xfrm>
        </p:spPr>
        <p:txBody>
          <a:bodyPr/>
          <a:lstStyle/>
          <a:p>
            <a:endParaRPr lang="nb-NO" dirty="0"/>
          </a:p>
          <a:p>
            <a:endParaRPr lang="nb-NO" dirty="0"/>
          </a:p>
          <a:p>
            <a:endParaRPr lang="nb-NO" dirty="0"/>
          </a:p>
          <a:p>
            <a:endParaRPr lang="nb-NO" dirty="0"/>
          </a:p>
          <a:p>
            <a:endParaRPr lang="nb-NO" dirty="0"/>
          </a:p>
          <a:p>
            <a:endParaRPr lang="nb-NO" dirty="0"/>
          </a:p>
          <a:p>
            <a:pPr marL="0" indent="0">
              <a:buNone/>
            </a:pPr>
            <a:endParaRPr lang="nb-NO" sz="1800" dirty="0"/>
          </a:p>
        </p:txBody>
      </p:sp>
      <p:pic>
        <p:nvPicPr>
          <p:cNvPr id="3" name="Bilde 2">
            <a:extLst>
              <a:ext uri="{FF2B5EF4-FFF2-40B4-BE49-F238E27FC236}">
                <a16:creationId xmlns:a16="http://schemas.microsoft.com/office/drawing/2014/main" id="{F7285A8A-E4D1-46E5-9572-787C0B06DF8C}"/>
              </a:ext>
            </a:extLst>
          </p:cNvPr>
          <p:cNvPicPr>
            <a:picLocks noChangeAspect="1"/>
          </p:cNvPicPr>
          <p:nvPr/>
        </p:nvPicPr>
        <p:blipFill>
          <a:blip r:embed="rId2"/>
          <a:stretch>
            <a:fillRect/>
          </a:stretch>
        </p:blipFill>
        <p:spPr>
          <a:xfrm>
            <a:off x="323850" y="1319212"/>
            <a:ext cx="11544300" cy="4219575"/>
          </a:xfrm>
          <a:prstGeom prst="rect">
            <a:avLst/>
          </a:prstGeom>
        </p:spPr>
      </p:pic>
    </p:spTree>
    <p:extLst>
      <p:ext uri="{BB962C8B-B14F-4D97-AF65-F5344CB8AC3E}">
        <p14:creationId xmlns:p14="http://schemas.microsoft.com/office/powerpoint/2010/main" val="1151012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89A05B-5821-412F-AF5F-8733B051871A}"/>
              </a:ext>
            </a:extLst>
          </p:cNvPr>
          <p:cNvSpPr>
            <a:spLocks noGrp="1"/>
          </p:cNvSpPr>
          <p:nvPr>
            <p:ph type="title"/>
          </p:nvPr>
        </p:nvSpPr>
        <p:spPr/>
        <p:txBody>
          <a:bodyPr/>
          <a:lstStyle/>
          <a:p>
            <a:r>
              <a:rPr lang="nb-NO" dirty="0"/>
              <a:t>Helse, omsorg og velferd</a:t>
            </a:r>
          </a:p>
        </p:txBody>
      </p:sp>
      <p:sp>
        <p:nvSpPr>
          <p:cNvPr id="4" name="Plassholder for bunntekst 3">
            <a:extLst>
              <a:ext uri="{FF2B5EF4-FFF2-40B4-BE49-F238E27FC236}">
                <a16:creationId xmlns:a16="http://schemas.microsoft.com/office/drawing/2014/main" id="{F050BAD1-3AC9-46B6-853F-A392754B3D9E}"/>
              </a:ext>
            </a:extLst>
          </p:cNvPr>
          <p:cNvSpPr>
            <a:spLocks noGrp="1"/>
          </p:cNvSpPr>
          <p:nvPr>
            <p:ph type="ftr" sz="quarter" idx="11"/>
          </p:nvPr>
        </p:nvSpPr>
        <p:spPr/>
        <p:txBody>
          <a:bodyPr/>
          <a:lstStyle/>
          <a:p>
            <a:r>
              <a:rPr lang="en-US"/>
              <a:t>Kommunedirektør 5. november 2025</a:t>
            </a:r>
            <a:endParaRPr lang="en-US" dirty="0"/>
          </a:p>
        </p:txBody>
      </p:sp>
      <p:graphicFrame>
        <p:nvGraphicFramePr>
          <p:cNvPr id="8" name="Plassholder for innhold 7">
            <a:extLst>
              <a:ext uri="{FF2B5EF4-FFF2-40B4-BE49-F238E27FC236}">
                <a16:creationId xmlns:a16="http://schemas.microsoft.com/office/drawing/2014/main" id="{D0F5EAB6-7A7B-406D-82E5-F3E398E56465}"/>
              </a:ext>
            </a:extLst>
          </p:cNvPr>
          <p:cNvGraphicFramePr>
            <a:graphicFrameLocks noGrp="1"/>
          </p:cNvGraphicFramePr>
          <p:nvPr>
            <p:ph idx="1"/>
            <p:extLst>
              <p:ext uri="{D42A27DB-BD31-4B8C-83A1-F6EECF244321}">
                <p14:modId xmlns:p14="http://schemas.microsoft.com/office/powerpoint/2010/main" val="816791991"/>
              </p:ext>
            </p:extLst>
          </p:nvPr>
        </p:nvGraphicFramePr>
        <p:xfrm>
          <a:off x="624417" y="1240198"/>
          <a:ext cx="10563537" cy="4564701"/>
        </p:xfrm>
        <a:graphic>
          <a:graphicData uri="http://schemas.openxmlformats.org/drawingml/2006/table">
            <a:tbl>
              <a:tblPr>
                <a:tableStyleId>{5C22544A-7EE6-4342-B048-85BDC9FD1C3A}</a:tableStyleId>
              </a:tblPr>
              <a:tblGrid>
                <a:gridCol w="1416246">
                  <a:extLst>
                    <a:ext uri="{9D8B030D-6E8A-4147-A177-3AD203B41FA5}">
                      <a16:colId xmlns:a16="http://schemas.microsoft.com/office/drawing/2014/main" val="480040162"/>
                    </a:ext>
                  </a:extLst>
                </a:gridCol>
                <a:gridCol w="3815535">
                  <a:extLst>
                    <a:ext uri="{9D8B030D-6E8A-4147-A177-3AD203B41FA5}">
                      <a16:colId xmlns:a16="http://schemas.microsoft.com/office/drawing/2014/main" val="471438440"/>
                    </a:ext>
                  </a:extLst>
                </a:gridCol>
                <a:gridCol w="1332939">
                  <a:extLst>
                    <a:ext uri="{9D8B030D-6E8A-4147-A177-3AD203B41FA5}">
                      <a16:colId xmlns:a16="http://schemas.microsoft.com/office/drawing/2014/main" val="3782406066"/>
                    </a:ext>
                  </a:extLst>
                </a:gridCol>
                <a:gridCol w="1332939">
                  <a:extLst>
                    <a:ext uri="{9D8B030D-6E8A-4147-A177-3AD203B41FA5}">
                      <a16:colId xmlns:a16="http://schemas.microsoft.com/office/drawing/2014/main" val="1917695404"/>
                    </a:ext>
                  </a:extLst>
                </a:gridCol>
                <a:gridCol w="1332939">
                  <a:extLst>
                    <a:ext uri="{9D8B030D-6E8A-4147-A177-3AD203B41FA5}">
                      <a16:colId xmlns:a16="http://schemas.microsoft.com/office/drawing/2014/main" val="4240030821"/>
                    </a:ext>
                  </a:extLst>
                </a:gridCol>
                <a:gridCol w="1332939">
                  <a:extLst>
                    <a:ext uri="{9D8B030D-6E8A-4147-A177-3AD203B41FA5}">
                      <a16:colId xmlns:a16="http://schemas.microsoft.com/office/drawing/2014/main" val="3410509139"/>
                    </a:ext>
                  </a:extLst>
                </a:gridCol>
              </a:tblGrid>
              <a:tr h="224973">
                <a:tc>
                  <a:txBody>
                    <a:bodyPr/>
                    <a:lstStyle/>
                    <a:p>
                      <a:pPr algn="l" fontAlgn="b"/>
                      <a:r>
                        <a:rPr lang="nb-NO" sz="1100" u="none" strike="noStrike" dirty="0">
                          <a:effectLst/>
                        </a:rPr>
                        <a:t> </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2026</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2027</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2028</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2029</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1879695"/>
                  </a:ext>
                </a:extLst>
              </a:tr>
              <a:tr h="407201">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Øk.plan 2025-2028 inkl. budsjettendringer</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354 260 000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354 006 000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353 506 000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353 506 000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7522758"/>
                  </a:ext>
                </a:extLst>
              </a:tr>
              <a:tr h="407201">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Forslag - Øk.plan 2026-2029</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364 965 000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361 497 000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361 544 000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361 601 000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9331588"/>
                  </a:ext>
                </a:extLst>
              </a:tr>
              <a:tr h="224973">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2892012"/>
                  </a:ext>
                </a:extLst>
              </a:tr>
              <a:tr h="407201">
                <a:tc>
                  <a:txBody>
                    <a:bodyPr/>
                    <a:lstStyle/>
                    <a:p>
                      <a:pPr algn="l" fontAlgn="b"/>
                      <a:r>
                        <a:rPr lang="nb-NO" sz="1100" u="none" strike="noStrike" dirty="0">
                          <a:effectLst/>
                        </a:rPr>
                        <a:t> </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Sum rammeendring</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10 705 000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7 491 000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8 038 000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8 095 000 </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4052323"/>
                  </a:ext>
                </a:extLst>
              </a:tr>
              <a:tr h="224973">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205253"/>
                  </a:ext>
                </a:extLst>
              </a:tr>
              <a:tr h="407201">
                <a:tc>
                  <a:txBody>
                    <a:bodyPr/>
                    <a:lstStyle/>
                    <a:p>
                      <a:pPr algn="l" fontAlgn="b"/>
                      <a:r>
                        <a:rPr lang="nb-NO" sz="1100" u="none" strike="noStrike">
                          <a:effectLst/>
                        </a:rPr>
                        <a:t>Nye tiltak</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Økning sosialstønad</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2 400 000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2 000 000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1486477"/>
                  </a:ext>
                </a:extLst>
              </a:tr>
              <a:tr h="407201">
                <a:tc>
                  <a:txBody>
                    <a:bodyPr/>
                    <a:lstStyle/>
                    <a:p>
                      <a:pPr algn="l" fontAlgn="b"/>
                      <a:r>
                        <a:rPr lang="nb-NO" sz="1100" u="none" strike="noStrike">
                          <a:effectLst/>
                        </a:rPr>
                        <a:t>Nye tiltak</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Ny avtale legevaktsformidling</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2 180 000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2 180 000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2 180 000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2 180 000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7942167"/>
                  </a:ext>
                </a:extLst>
              </a:tr>
              <a:tr h="407201">
                <a:tc>
                  <a:txBody>
                    <a:bodyPr/>
                    <a:lstStyle/>
                    <a:p>
                      <a:pPr algn="l" fontAlgn="b"/>
                      <a:r>
                        <a:rPr lang="nb-NO" sz="1100" u="none" strike="noStrike">
                          <a:effectLst/>
                        </a:rPr>
                        <a:t>Nye tiltak</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Økning basistilskudd</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1 000 000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3922451"/>
                  </a:ext>
                </a:extLst>
              </a:tr>
              <a:tr h="224973">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3350284"/>
                  </a:ext>
                </a:extLst>
              </a:tr>
              <a:tr h="407201">
                <a:tc>
                  <a:txBody>
                    <a:bodyPr/>
                    <a:lstStyle/>
                    <a:p>
                      <a:pPr algn="l" fontAlgn="b"/>
                      <a:r>
                        <a:rPr lang="nb-NO" sz="1100" u="none" strike="noStrike">
                          <a:effectLst/>
                        </a:rPr>
                        <a:t>Teknisk justering</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Husleie og strøm flyttet til boligkontoret</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1 390 000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1 390 000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1 390 000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1 390 000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6922890"/>
                  </a:ext>
                </a:extLst>
              </a:tr>
              <a:tr h="407201">
                <a:tc>
                  <a:txBody>
                    <a:bodyPr/>
                    <a:lstStyle/>
                    <a:p>
                      <a:pPr algn="l" fontAlgn="b"/>
                      <a:r>
                        <a:rPr lang="nb-NO" sz="1100" u="none" strike="noStrike">
                          <a:effectLst/>
                        </a:rPr>
                        <a:t>Teknisk justering</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Lisenser flyttet til IT</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413 000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413 000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413 000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413 000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3333715"/>
                  </a:ext>
                </a:extLst>
              </a:tr>
              <a:tr h="407201">
                <a:tc>
                  <a:txBody>
                    <a:bodyPr/>
                    <a:lstStyle/>
                    <a:p>
                      <a:pPr algn="l" fontAlgn="b"/>
                      <a:r>
                        <a:rPr lang="nb-NO" sz="1100" u="none" strike="noStrike" dirty="0">
                          <a:effectLst/>
                        </a:rPr>
                        <a:t> </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Sum økning av ramme helse, omsorg og velferd</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6 928 000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4 114 000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4 661 000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4 718 000 </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8661122"/>
                  </a:ext>
                </a:extLst>
              </a:tr>
            </a:tbl>
          </a:graphicData>
        </a:graphic>
      </p:graphicFrame>
    </p:spTree>
    <p:extLst>
      <p:ext uri="{BB962C8B-B14F-4D97-AF65-F5344CB8AC3E}">
        <p14:creationId xmlns:p14="http://schemas.microsoft.com/office/powerpoint/2010/main" val="190188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89A05B-5821-412F-AF5F-8733B051871A}"/>
              </a:ext>
            </a:extLst>
          </p:cNvPr>
          <p:cNvSpPr>
            <a:spLocks noGrp="1"/>
          </p:cNvSpPr>
          <p:nvPr>
            <p:ph type="title"/>
          </p:nvPr>
        </p:nvSpPr>
        <p:spPr/>
        <p:txBody>
          <a:bodyPr/>
          <a:lstStyle/>
          <a:p>
            <a:r>
              <a:rPr lang="nb-NO" dirty="0"/>
              <a:t>Helse, omsorg og velferd</a:t>
            </a:r>
          </a:p>
        </p:txBody>
      </p:sp>
      <p:sp>
        <p:nvSpPr>
          <p:cNvPr id="4" name="Plassholder for bunntekst 3">
            <a:extLst>
              <a:ext uri="{FF2B5EF4-FFF2-40B4-BE49-F238E27FC236}">
                <a16:creationId xmlns:a16="http://schemas.microsoft.com/office/drawing/2014/main" id="{F050BAD1-3AC9-46B6-853F-A392754B3D9E}"/>
              </a:ext>
            </a:extLst>
          </p:cNvPr>
          <p:cNvSpPr>
            <a:spLocks noGrp="1"/>
          </p:cNvSpPr>
          <p:nvPr>
            <p:ph type="ftr" sz="quarter" idx="11"/>
          </p:nvPr>
        </p:nvSpPr>
        <p:spPr/>
        <p:txBody>
          <a:bodyPr/>
          <a:lstStyle/>
          <a:p>
            <a:r>
              <a:rPr lang="en-US"/>
              <a:t>Kommunedirektør 5. november 2025</a:t>
            </a:r>
            <a:endParaRPr lang="en-US" dirty="0"/>
          </a:p>
        </p:txBody>
      </p:sp>
      <p:sp>
        <p:nvSpPr>
          <p:cNvPr id="5" name="Plassholder for innhold 4">
            <a:extLst>
              <a:ext uri="{FF2B5EF4-FFF2-40B4-BE49-F238E27FC236}">
                <a16:creationId xmlns:a16="http://schemas.microsoft.com/office/drawing/2014/main" id="{A4AD4CA3-4C82-4080-A49C-05AD90716F52}"/>
              </a:ext>
            </a:extLst>
          </p:cNvPr>
          <p:cNvSpPr>
            <a:spLocks noGrp="1"/>
          </p:cNvSpPr>
          <p:nvPr>
            <p:ph idx="1"/>
          </p:nvPr>
        </p:nvSpPr>
        <p:spPr/>
        <p:txBody>
          <a:bodyPr/>
          <a:lstStyle/>
          <a:p>
            <a:endParaRPr lang="nb-NO"/>
          </a:p>
        </p:txBody>
      </p:sp>
      <p:pic>
        <p:nvPicPr>
          <p:cNvPr id="6" name="Bilde 5">
            <a:extLst>
              <a:ext uri="{FF2B5EF4-FFF2-40B4-BE49-F238E27FC236}">
                <a16:creationId xmlns:a16="http://schemas.microsoft.com/office/drawing/2014/main" id="{E475FC0C-380D-48B0-A159-BE5629C63E77}"/>
              </a:ext>
            </a:extLst>
          </p:cNvPr>
          <p:cNvPicPr>
            <a:picLocks noChangeAspect="1"/>
          </p:cNvPicPr>
          <p:nvPr/>
        </p:nvPicPr>
        <p:blipFill>
          <a:blip r:embed="rId2"/>
          <a:stretch>
            <a:fillRect/>
          </a:stretch>
        </p:blipFill>
        <p:spPr>
          <a:xfrm>
            <a:off x="710402" y="1628776"/>
            <a:ext cx="10800829" cy="4375356"/>
          </a:xfrm>
          <a:prstGeom prst="rect">
            <a:avLst/>
          </a:prstGeom>
        </p:spPr>
      </p:pic>
    </p:spTree>
    <p:extLst>
      <p:ext uri="{BB962C8B-B14F-4D97-AF65-F5344CB8AC3E}">
        <p14:creationId xmlns:p14="http://schemas.microsoft.com/office/powerpoint/2010/main" val="426183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5816E2-FBC1-4F5C-A071-A70FDED8F3B6}"/>
              </a:ext>
            </a:extLst>
          </p:cNvPr>
          <p:cNvSpPr>
            <a:spLocks noGrp="1"/>
          </p:cNvSpPr>
          <p:nvPr>
            <p:ph type="title"/>
          </p:nvPr>
        </p:nvSpPr>
        <p:spPr/>
        <p:txBody>
          <a:bodyPr/>
          <a:lstStyle/>
          <a:p>
            <a:r>
              <a:rPr lang="nb-NO" dirty="0"/>
              <a:t>Tekniske tjenester</a:t>
            </a:r>
          </a:p>
        </p:txBody>
      </p:sp>
      <p:sp>
        <p:nvSpPr>
          <p:cNvPr id="4" name="Plassholder for bunntekst 3">
            <a:extLst>
              <a:ext uri="{FF2B5EF4-FFF2-40B4-BE49-F238E27FC236}">
                <a16:creationId xmlns:a16="http://schemas.microsoft.com/office/drawing/2014/main" id="{9940AC6B-0483-436F-B31F-7029E3728B07}"/>
              </a:ext>
            </a:extLst>
          </p:cNvPr>
          <p:cNvSpPr>
            <a:spLocks noGrp="1"/>
          </p:cNvSpPr>
          <p:nvPr>
            <p:ph type="ftr" sz="quarter" idx="11"/>
          </p:nvPr>
        </p:nvSpPr>
        <p:spPr/>
        <p:txBody>
          <a:bodyPr/>
          <a:lstStyle/>
          <a:p>
            <a:r>
              <a:rPr lang="en-US"/>
              <a:t>Kommunedirektør 5. november 2025</a:t>
            </a:r>
            <a:endParaRPr lang="en-US" dirty="0"/>
          </a:p>
        </p:txBody>
      </p:sp>
      <p:sp>
        <p:nvSpPr>
          <p:cNvPr id="6" name="Plassholder for innhold 5">
            <a:extLst>
              <a:ext uri="{FF2B5EF4-FFF2-40B4-BE49-F238E27FC236}">
                <a16:creationId xmlns:a16="http://schemas.microsoft.com/office/drawing/2014/main" id="{238B4821-B4BE-44EB-934A-19C1C3D16260}"/>
              </a:ext>
            </a:extLst>
          </p:cNvPr>
          <p:cNvSpPr>
            <a:spLocks noGrp="1"/>
          </p:cNvSpPr>
          <p:nvPr>
            <p:ph idx="1"/>
          </p:nvPr>
        </p:nvSpPr>
        <p:spPr/>
        <p:txBody>
          <a:bodyPr/>
          <a:lstStyle/>
          <a:p>
            <a:endParaRPr lang="nb-NO" dirty="0"/>
          </a:p>
          <a:p>
            <a:endParaRPr lang="nb-NO" dirty="0"/>
          </a:p>
          <a:p>
            <a:endParaRPr lang="nb-NO" dirty="0"/>
          </a:p>
          <a:p>
            <a:endParaRPr lang="nb-NO" dirty="0"/>
          </a:p>
          <a:p>
            <a:endParaRPr lang="nb-NO" dirty="0"/>
          </a:p>
          <a:p>
            <a:r>
              <a:rPr lang="nb-NO" sz="1800" dirty="0"/>
              <a:t>Selvkostbudsjett justert </a:t>
            </a:r>
            <a:r>
              <a:rPr lang="nb-NO" sz="1800" dirty="0" err="1"/>
              <a:t>ihht</a:t>
            </a:r>
            <a:r>
              <a:rPr lang="nb-NO" sz="1800" dirty="0"/>
              <a:t>. </a:t>
            </a:r>
            <a:r>
              <a:rPr lang="nb-NO" sz="1800" dirty="0" err="1"/>
              <a:t>vedatt</a:t>
            </a:r>
            <a:r>
              <a:rPr lang="nb-NO" sz="1800" dirty="0"/>
              <a:t> budsjett for 2026-2029</a:t>
            </a:r>
          </a:p>
        </p:txBody>
      </p:sp>
      <p:graphicFrame>
        <p:nvGraphicFramePr>
          <p:cNvPr id="7" name="Tabell 6">
            <a:extLst>
              <a:ext uri="{FF2B5EF4-FFF2-40B4-BE49-F238E27FC236}">
                <a16:creationId xmlns:a16="http://schemas.microsoft.com/office/drawing/2014/main" id="{2ECF99D5-290A-4BE7-8A26-DD5EB667A44C}"/>
              </a:ext>
            </a:extLst>
          </p:cNvPr>
          <p:cNvGraphicFramePr>
            <a:graphicFrameLocks noGrp="1"/>
          </p:cNvGraphicFramePr>
          <p:nvPr>
            <p:extLst>
              <p:ext uri="{D42A27DB-BD31-4B8C-83A1-F6EECF244321}">
                <p14:modId xmlns:p14="http://schemas.microsoft.com/office/powerpoint/2010/main" val="462834933"/>
              </p:ext>
            </p:extLst>
          </p:nvPr>
        </p:nvGraphicFramePr>
        <p:xfrm>
          <a:off x="594783" y="1539875"/>
          <a:ext cx="10493278" cy="2704227"/>
        </p:xfrm>
        <a:graphic>
          <a:graphicData uri="http://schemas.openxmlformats.org/drawingml/2006/table">
            <a:tbl>
              <a:tblPr>
                <a:tableStyleId>{5C22544A-7EE6-4342-B048-85BDC9FD1C3A}</a:tableStyleId>
              </a:tblPr>
              <a:tblGrid>
                <a:gridCol w="1609252">
                  <a:extLst>
                    <a:ext uri="{9D8B030D-6E8A-4147-A177-3AD203B41FA5}">
                      <a16:colId xmlns:a16="http://schemas.microsoft.com/office/drawing/2014/main" val="1870494550"/>
                    </a:ext>
                  </a:extLst>
                </a:gridCol>
                <a:gridCol w="3961602">
                  <a:extLst>
                    <a:ext uri="{9D8B030D-6E8A-4147-A177-3AD203B41FA5}">
                      <a16:colId xmlns:a16="http://schemas.microsoft.com/office/drawing/2014/main" val="4020109902"/>
                    </a:ext>
                  </a:extLst>
                </a:gridCol>
                <a:gridCol w="1230606">
                  <a:extLst>
                    <a:ext uri="{9D8B030D-6E8A-4147-A177-3AD203B41FA5}">
                      <a16:colId xmlns:a16="http://schemas.microsoft.com/office/drawing/2014/main" val="2608500549"/>
                    </a:ext>
                  </a:extLst>
                </a:gridCol>
                <a:gridCol w="1230606">
                  <a:extLst>
                    <a:ext uri="{9D8B030D-6E8A-4147-A177-3AD203B41FA5}">
                      <a16:colId xmlns:a16="http://schemas.microsoft.com/office/drawing/2014/main" val="242974434"/>
                    </a:ext>
                  </a:extLst>
                </a:gridCol>
                <a:gridCol w="1230606">
                  <a:extLst>
                    <a:ext uri="{9D8B030D-6E8A-4147-A177-3AD203B41FA5}">
                      <a16:colId xmlns:a16="http://schemas.microsoft.com/office/drawing/2014/main" val="1440978730"/>
                    </a:ext>
                  </a:extLst>
                </a:gridCol>
                <a:gridCol w="1230606">
                  <a:extLst>
                    <a:ext uri="{9D8B030D-6E8A-4147-A177-3AD203B41FA5}">
                      <a16:colId xmlns:a16="http://schemas.microsoft.com/office/drawing/2014/main" val="3821790728"/>
                    </a:ext>
                  </a:extLst>
                </a:gridCol>
              </a:tblGrid>
              <a:tr h="167441">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2026</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2027</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2028</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dirty="0">
                          <a:effectLst/>
                        </a:rPr>
                        <a:t>2029</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3361238"/>
                  </a:ext>
                </a:extLst>
              </a:tr>
              <a:tr h="303067">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Øk.plan 2025-2028 inkl. budsjettendringer</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62 589 000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62 056 000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60 351 000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60 351 000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4137158"/>
                  </a:ext>
                </a:extLst>
              </a:tr>
              <a:tr h="303067">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Forslag - Øk.plan 2026-2029</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61 560 000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60 476 000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59 702 000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59 321 000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1138386"/>
                  </a:ext>
                </a:extLst>
              </a:tr>
              <a:tr h="167441">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5657853"/>
                  </a:ext>
                </a:extLst>
              </a:tr>
              <a:tr h="303067">
                <a:tc>
                  <a:txBody>
                    <a:bodyPr/>
                    <a:lstStyle/>
                    <a:p>
                      <a:pPr algn="l" fontAlgn="b"/>
                      <a:r>
                        <a:rPr lang="nb-NO" sz="1100" b="1" u="none" strike="noStrike" dirty="0">
                          <a:effectLst/>
                        </a:rPr>
                        <a:t>Type tiltak</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Rammeendring</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1 029 000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1 580 000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649 000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1 030 000 </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5403480"/>
                  </a:ext>
                </a:extLst>
              </a:tr>
              <a:tr h="167441">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9253433"/>
                  </a:ext>
                </a:extLst>
              </a:tr>
              <a:tr h="303067">
                <a:tc>
                  <a:txBody>
                    <a:bodyPr/>
                    <a:lstStyle/>
                    <a:p>
                      <a:pPr algn="l" fontAlgn="b"/>
                      <a:r>
                        <a:rPr lang="nb-NO" sz="1100" u="none" strike="noStrike">
                          <a:effectLst/>
                        </a:rPr>
                        <a:t>Teknisk justering</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Selvkostbudsjett VAR og Feiing </a:t>
                      </a:r>
                      <a:r>
                        <a:rPr lang="nb-NO" sz="1100" u="none" strike="noStrike" dirty="0" err="1">
                          <a:effectLst/>
                        </a:rPr>
                        <a:t>ihht</a:t>
                      </a:r>
                      <a:r>
                        <a:rPr lang="nb-NO" sz="1100" u="none" strike="noStrike" dirty="0">
                          <a:effectLst/>
                        </a:rPr>
                        <a:t>. vedtatt budsjett</a:t>
                      </a:r>
                    </a:p>
                  </a:txBody>
                  <a:tcPr marL="9525" marR="9525" marT="9525" marB="0" anchor="b"/>
                </a:tc>
                <a:tc>
                  <a:txBody>
                    <a:bodyPr/>
                    <a:lstStyle/>
                    <a:p>
                      <a:pPr algn="l" fontAlgn="b"/>
                      <a:r>
                        <a:rPr lang="nb-NO" sz="1100" u="none" strike="noStrike">
                          <a:effectLst/>
                        </a:rPr>
                        <a:t>       1 193 000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1 744 000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813 000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1 194 000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0907411"/>
                  </a:ext>
                </a:extLst>
              </a:tr>
              <a:tr h="303067">
                <a:tc>
                  <a:txBody>
                    <a:bodyPr/>
                    <a:lstStyle/>
                    <a:p>
                      <a:pPr algn="l" fontAlgn="b"/>
                      <a:r>
                        <a:rPr lang="nb-NO" sz="1100" u="none" strike="noStrike">
                          <a:effectLst/>
                        </a:rPr>
                        <a:t>Teknisk justering</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dirty="0">
                          <a:effectLst/>
                        </a:rPr>
                        <a:t>Pensjon mot finans</a:t>
                      </a:r>
                      <a:endParaRPr lang="nb-N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164 000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164 000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164 000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164 000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60656"/>
                  </a:ext>
                </a:extLst>
              </a:tr>
              <a:tr h="167441">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7885822"/>
                  </a:ext>
                </a:extLst>
              </a:tr>
              <a:tr h="167441">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2589889"/>
                  </a:ext>
                </a:extLst>
              </a:tr>
              <a:tr h="303067">
                <a:tc>
                  <a:txBody>
                    <a:bodyPr/>
                    <a:lstStyle/>
                    <a:p>
                      <a:pPr algn="l" fontAlgn="b"/>
                      <a:r>
                        <a:rPr lang="nb-NO" sz="1100" u="none" strike="noStrike">
                          <a:effectLst/>
                        </a:rPr>
                        <a:t> </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Rammeendring</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   </a:t>
                      </a:r>
                      <a:endParaRPr lang="nb-N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b-NO" sz="1100" b="1" u="none" strike="noStrike" dirty="0">
                          <a:effectLst/>
                        </a:rPr>
                        <a:t>                      -   </a:t>
                      </a:r>
                      <a:endParaRPr lang="nb-NO"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2033679"/>
                  </a:ext>
                </a:extLst>
              </a:tr>
            </a:tbl>
          </a:graphicData>
        </a:graphic>
      </p:graphicFrame>
    </p:spTree>
    <p:extLst>
      <p:ext uri="{BB962C8B-B14F-4D97-AF65-F5344CB8AC3E}">
        <p14:creationId xmlns:p14="http://schemas.microsoft.com/office/powerpoint/2010/main" val="213567933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5816E2-FBC1-4F5C-A071-A70FDED8F3B6}"/>
              </a:ext>
            </a:extLst>
          </p:cNvPr>
          <p:cNvSpPr>
            <a:spLocks noGrp="1"/>
          </p:cNvSpPr>
          <p:nvPr>
            <p:ph type="title"/>
          </p:nvPr>
        </p:nvSpPr>
        <p:spPr/>
        <p:txBody>
          <a:bodyPr/>
          <a:lstStyle/>
          <a:p>
            <a:r>
              <a:rPr lang="nb-NO" dirty="0"/>
              <a:t>Tekniske tjenester</a:t>
            </a:r>
          </a:p>
        </p:txBody>
      </p:sp>
      <p:sp>
        <p:nvSpPr>
          <p:cNvPr id="4" name="Plassholder for bunntekst 3">
            <a:extLst>
              <a:ext uri="{FF2B5EF4-FFF2-40B4-BE49-F238E27FC236}">
                <a16:creationId xmlns:a16="http://schemas.microsoft.com/office/drawing/2014/main" id="{9940AC6B-0483-436F-B31F-7029E3728B07}"/>
              </a:ext>
            </a:extLst>
          </p:cNvPr>
          <p:cNvSpPr>
            <a:spLocks noGrp="1"/>
          </p:cNvSpPr>
          <p:nvPr>
            <p:ph type="ftr" sz="quarter" idx="11"/>
          </p:nvPr>
        </p:nvSpPr>
        <p:spPr/>
        <p:txBody>
          <a:bodyPr/>
          <a:lstStyle/>
          <a:p>
            <a:r>
              <a:rPr lang="en-US"/>
              <a:t>Kommunedirektør 5. november 2025</a:t>
            </a:r>
            <a:endParaRPr lang="en-US" dirty="0"/>
          </a:p>
        </p:txBody>
      </p:sp>
      <p:sp>
        <p:nvSpPr>
          <p:cNvPr id="6" name="Plassholder for innhold 5">
            <a:extLst>
              <a:ext uri="{FF2B5EF4-FFF2-40B4-BE49-F238E27FC236}">
                <a16:creationId xmlns:a16="http://schemas.microsoft.com/office/drawing/2014/main" id="{238B4821-B4BE-44EB-934A-19C1C3D16260}"/>
              </a:ext>
            </a:extLst>
          </p:cNvPr>
          <p:cNvSpPr>
            <a:spLocks noGrp="1"/>
          </p:cNvSpPr>
          <p:nvPr>
            <p:ph idx="1"/>
          </p:nvPr>
        </p:nvSpPr>
        <p:spPr/>
        <p:txBody>
          <a:bodyPr/>
          <a:lstStyle/>
          <a:p>
            <a:endParaRPr lang="nb-NO" dirty="0"/>
          </a:p>
          <a:p>
            <a:endParaRPr lang="nb-NO" dirty="0"/>
          </a:p>
          <a:p>
            <a:endParaRPr lang="nb-NO" dirty="0"/>
          </a:p>
          <a:p>
            <a:endParaRPr lang="nb-NO" dirty="0"/>
          </a:p>
          <a:p>
            <a:pPr marL="0" indent="0">
              <a:buNone/>
            </a:pPr>
            <a:endParaRPr lang="nb-NO" dirty="0"/>
          </a:p>
        </p:txBody>
      </p:sp>
      <p:pic>
        <p:nvPicPr>
          <p:cNvPr id="3" name="Bilde 2">
            <a:extLst>
              <a:ext uri="{FF2B5EF4-FFF2-40B4-BE49-F238E27FC236}">
                <a16:creationId xmlns:a16="http://schemas.microsoft.com/office/drawing/2014/main" id="{B24B2581-8A97-4D12-97D8-AE4405B9646C}"/>
              </a:ext>
            </a:extLst>
          </p:cNvPr>
          <p:cNvPicPr>
            <a:picLocks noChangeAspect="1"/>
          </p:cNvPicPr>
          <p:nvPr/>
        </p:nvPicPr>
        <p:blipFill>
          <a:blip r:embed="rId2"/>
          <a:stretch>
            <a:fillRect/>
          </a:stretch>
        </p:blipFill>
        <p:spPr>
          <a:xfrm>
            <a:off x="314325" y="1981200"/>
            <a:ext cx="11563350" cy="2895600"/>
          </a:xfrm>
          <a:prstGeom prst="rect">
            <a:avLst/>
          </a:prstGeom>
        </p:spPr>
      </p:pic>
    </p:spTree>
    <p:extLst>
      <p:ext uri="{BB962C8B-B14F-4D97-AF65-F5344CB8AC3E}">
        <p14:creationId xmlns:p14="http://schemas.microsoft.com/office/powerpoint/2010/main" val="2534544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9AB566-3441-46B2-97E3-D3BECBF1546E}"/>
              </a:ext>
            </a:extLst>
          </p:cNvPr>
          <p:cNvSpPr>
            <a:spLocks noGrp="1"/>
          </p:cNvSpPr>
          <p:nvPr>
            <p:ph type="title"/>
          </p:nvPr>
        </p:nvSpPr>
        <p:spPr/>
        <p:txBody>
          <a:bodyPr/>
          <a:lstStyle/>
          <a:p>
            <a:r>
              <a:rPr lang="nb-NO" dirty="0"/>
              <a:t>Investeringsbudsjett	</a:t>
            </a:r>
          </a:p>
        </p:txBody>
      </p:sp>
      <p:sp>
        <p:nvSpPr>
          <p:cNvPr id="3" name="Plassholder for innhold 2">
            <a:extLst>
              <a:ext uri="{FF2B5EF4-FFF2-40B4-BE49-F238E27FC236}">
                <a16:creationId xmlns:a16="http://schemas.microsoft.com/office/drawing/2014/main" id="{0C004753-FE33-496D-A556-720A538E84ED}"/>
              </a:ext>
            </a:extLst>
          </p:cNvPr>
          <p:cNvSpPr>
            <a:spLocks noGrp="1"/>
          </p:cNvSpPr>
          <p:nvPr>
            <p:ph idx="1"/>
          </p:nvPr>
        </p:nvSpPr>
        <p:spPr/>
        <p:txBody>
          <a:bodyPr/>
          <a:lstStyle/>
          <a:p>
            <a:r>
              <a:rPr lang="nb-NO" dirty="0"/>
              <a:t>Viderefører oppgradering av kommunale formålsbygg, veier og parker, kirker, idrettsbygg, </a:t>
            </a:r>
          </a:p>
          <a:p>
            <a:r>
              <a:rPr lang="nb-NO" dirty="0"/>
              <a:t>Viderefører satsingen på digitale læremidler</a:t>
            </a:r>
          </a:p>
          <a:p>
            <a:r>
              <a:rPr lang="nb-NO" dirty="0"/>
              <a:t>Prosjektering videre utbygging Skytterhusfjellet </a:t>
            </a:r>
          </a:p>
        </p:txBody>
      </p:sp>
      <p:sp>
        <p:nvSpPr>
          <p:cNvPr id="4" name="Plassholder for bunntekst 3">
            <a:extLst>
              <a:ext uri="{FF2B5EF4-FFF2-40B4-BE49-F238E27FC236}">
                <a16:creationId xmlns:a16="http://schemas.microsoft.com/office/drawing/2014/main" id="{1D883824-5278-492B-887E-BBE00EEF8E6A}"/>
              </a:ext>
            </a:extLst>
          </p:cNvPr>
          <p:cNvSpPr>
            <a:spLocks noGrp="1"/>
          </p:cNvSpPr>
          <p:nvPr>
            <p:ph type="ftr" sz="quarter" idx="11"/>
          </p:nvPr>
        </p:nvSpPr>
        <p:spPr/>
        <p:txBody>
          <a:bodyPr/>
          <a:lstStyle/>
          <a:p>
            <a:r>
              <a:rPr lang="en-US"/>
              <a:t>Kommunedirektør 5. november 2025</a:t>
            </a:r>
            <a:endParaRPr lang="en-US" dirty="0"/>
          </a:p>
        </p:txBody>
      </p:sp>
    </p:spTree>
    <p:extLst>
      <p:ext uri="{BB962C8B-B14F-4D97-AF65-F5344CB8AC3E}">
        <p14:creationId xmlns:p14="http://schemas.microsoft.com/office/powerpoint/2010/main" val="3745487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E19226-93F6-48D1-9DD5-05F607EB1D3F}"/>
              </a:ext>
            </a:extLst>
          </p:cNvPr>
          <p:cNvSpPr>
            <a:spLocks noGrp="1"/>
          </p:cNvSpPr>
          <p:nvPr>
            <p:ph type="title"/>
          </p:nvPr>
        </p:nvSpPr>
        <p:spPr/>
        <p:txBody>
          <a:bodyPr/>
          <a:lstStyle/>
          <a:p>
            <a:r>
              <a:rPr lang="nb-NO" dirty="0"/>
              <a:t>Investeringsprosjekt, administrasjon og HOV</a:t>
            </a:r>
          </a:p>
        </p:txBody>
      </p:sp>
      <p:sp>
        <p:nvSpPr>
          <p:cNvPr id="4" name="Plassholder for bunntekst 3">
            <a:extLst>
              <a:ext uri="{FF2B5EF4-FFF2-40B4-BE49-F238E27FC236}">
                <a16:creationId xmlns:a16="http://schemas.microsoft.com/office/drawing/2014/main" id="{B44376B0-9E6E-45BF-A459-B5A1EDE8601E}"/>
              </a:ext>
            </a:extLst>
          </p:cNvPr>
          <p:cNvSpPr>
            <a:spLocks noGrp="1"/>
          </p:cNvSpPr>
          <p:nvPr>
            <p:ph type="ftr" sz="quarter" idx="11"/>
          </p:nvPr>
        </p:nvSpPr>
        <p:spPr/>
        <p:txBody>
          <a:bodyPr/>
          <a:lstStyle/>
          <a:p>
            <a:r>
              <a:rPr lang="en-US"/>
              <a:t>Kommunedirektør 5. november 2025</a:t>
            </a:r>
            <a:endParaRPr lang="en-US" dirty="0"/>
          </a:p>
        </p:txBody>
      </p:sp>
      <p:sp>
        <p:nvSpPr>
          <p:cNvPr id="6" name="Plassholder for innhold 5">
            <a:extLst>
              <a:ext uri="{FF2B5EF4-FFF2-40B4-BE49-F238E27FC236}">
                <a16:creationId xmlns:a16="http://schemas.microsoft.com/office/drawing/2014/main" id="{C8FF043F-658E-41EE-932C-912BD9D9CB86}"/>
              </a:ext>
            </a:extLst>
          </p:cNvPr>
          <p:cNvSpPr>
            <a:spLocks noGrp="1"/>
          </p:cNvSpPr>
          <p:nvPr>
            <p:ph idx="1"/>
          </p:nvPr>
        </p:nvSpPr>
        <p:spPr/>
        <p:txBody>
          <a:bodyPr/>
          <a:lstStyle/>
          <a:p>
            <a:endParaRPr lang="nb-NO" dirty="0"/>
          </a:p>
        </p:txBody>
      </p:sp>
      <p:pic>
        <p:nvPicPr>
          <p:cNvPr id="3" name="Bilde 2">
            <a:extLst>
              <a:ext uri="{FF2B5EF4-FFF2-40B4-BE49-F238E27FC236}">
                <a16:creationId xmlns:a16="http://schemas.microsoft.com/office/drawing/2014/main" id="{28D52939-FA3E-465B-A94A-BC97C9F6FD84}"/>
              </a:ext>
            </a:extLst>
          </p:cNvPr>
          <p:cNvPicPr>
            <a:picLocks noChangeAspect="1"/>
          </p:cNvPicPr>
          <p:nvPr/>
        </p:nvPicPr>
        <p:blipFill>
          <a:blip r:embed="rId2"/>
          <a:stretch>
            <a:fillRect/>
          </a:stretch>
        </p:blipFill>
        <p:spPr>
          <a:xfrm>
            <a:off x="894639" y="1944823"/>
            <a:ext cx="10432356" cy="3884555"/>
          </a:xfrm>
          <a:prstGeom prst="rect">
            <a:avLst/>
          </a:prstGeom>
        </p:spPr>
      </p:pic>
    </p:spTree>
    <p:extLst>
      <p:ext uri="{BB962C8B-B14F-4D97-AF65-F5344CB8AC3E}">
        <p14:creationId xmlns:p14="http://schemas.microsoft.com/office/powerpoint/2010/main" val="60608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067535-A9AD-4567-90D8-46F2DB2F92BE}"/>
              </a:ext>
            </a:extLst>
          </p:cNvPr>
          <p:cNvSpPr>
            <a:spLocks noGrp="1"/>
          </p:cNvSpPr>
          <p:nvPr>
            <p:ph type="title"/>
          </p:nvPr>
        </p:nvSpPr>
        <p:spPr/>
        <p:txBody>
          <a:bodyPr/>
          <a:lstStyle/>
          <a:p>
            <a:r>
              <a:rPr lang="nb-NO" dirty="0"/>
              <a:t>Investeringsprosjekt tekniske tjenester </a:t>
            </a:r>
          </a:p>
        </p:txBody>
      </p:sp>
      <p:sp>
        <p:nvSpPr>
          <p:cNvPr id="4" name="Plassholder for bunntekst 3">
            <a:extLst>
              <a:ext uri="{FF2B5EF4-FFF2-40B4-BE49-F238E27FC236}">
                <a16:creationId xmlns:a16="http://schemas.microsoft.com/office/drawing/2014/main" id="{DFB957C7-0070-4835-9D38-A60AF41E6AE1}"/>
              </a:ext>
            </a:extLst>
          </p:cNvPr>
          <p:cNvSpPr>
            <a:spLocks noGrp="1"/>
          </p:cNvSpPr>
          <p:nvPr>
            <p:ph type="ftr" sz="quarter" idx="11"/>
          </p:nvPr>
        </p:nvSpPr>
        <p:spPr/>
        <p:txBody>
          <a:bodyPr/>
          <a:lstStyle/>
          <a:p>
            <a:r>
              <a:rPr lang="en-US"/>
              <a:t>Kommunedirektør 5. november 2025</a:t>
            </a:r>
            <a:endParaRPr lang="en-US" dirty="0"/>
          </a:p>
        </p:txBody>
      </p:sp>
      <p:sp>
        <p:nvSpPr>
          <p:cNvPr id="6" name="Plassholder for innhold 5">
            <a:extLst>
              <a:ext uri="{FF2B5EF4-FFF2-40B4-BE49-F238E27FC236}">
                <a16:creationId xmlns:a16="http://schemas.microsoft.com/office/drawing/2014/main" id="{435912C7-64F6-4452-953E-ABE68D14BB53}"/>
              </a:ext>
            </a:extLst>
          </p:cNvPr>
          <p:cNvSpPr>
            <a:spLocks noGrp="1"/>
          </p:cNvSpPr>
          <p:nvPr>
            <p:ph idx="1"/>
          </p:nvPr>
        </p:nvSpPr>
        <p:spPr/>
        <p:txBody>
          <a:bodyPr/>
          <a:lstStyle/>
          <a:p>
            <a:endParaRPr lang="nb-NO" dirty="0"/>
          </a:p>
        </p:txBody>
      </p:sp>
      <p:pic>
        <p:nvPicPr>
          <p:cNvPr id="3" name="Bilde 2">
            <a:extLst>
              <a:ext uri="{FF2B5EF4-FFF2-40B4-BE49-F238E27FC236}">
                <a16:creationId xmlns:a16="http://schemas.microsoft.com/office/drawing/2014/main" id="{DA748736-E430-4CA0-8712-0523B4F38892}"/>
              </a:ext>
            </a:extLst>
          </p:cNvPr>
          <p:cNvPicPr>
            <a:picLocks noChangeAspect="1"/>
          </p:cNvPicPr>
          <p:nvPr/>
        </p:nvPicPr>
        <p:blipFill>
          <a:blip r:embed="rId2"/>
          <a:stretch>
            <a:fillRect/>
          </a:stretch>
        </p:blipFill>
        <p:spPr>
          <a:xfrm>
            <a:off x="0" y="2061072"/>
            <a:ext cx="12192000" cy="2735855"/>
          </a:xfrm>
          <a:prstGeom prst="rect">
            <a:avLst/>
          </a:prstGeom>
        </p:spPr>
      </p:pic>
    </p:spTree>
    <p:extLst>
      <p:ext uri="{BB962C8B-B14F-4D97-AF65-F5344CB8AC3E}">
        <p14:creationId xmlns:p14="http://schemas.microsoft.com/office/powerpoint/2010/main" val="204718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018297-65BE-467B-BC49-D19DC4ADC2BB}"/>
              </a:ext>
            </a:extLst>
          </p:cNvPr>
          <p:cNvSpPr>
            <a:spLocks noGrp="1"/>
          </p:cNvSpPr>
          <p:nvPr>
            <p:ph type="title"/>
          </p:nvPr>
        </p:nvSpPr>
        <p:spPr/>
        <p:txBody>
          <a:bodyPr/>
          <a:lstStyle/>
          <a:p>
            <a:r>
              <a:rPr lang="nb-NO" dirty="0"/>
              <a:t>Investeringsprosjekt Selvkost</a:t>
            </a:r>
          </a:p>
        </p:txBody>
      </p:sp>
      <p:sp>
        <p:nvSpPr>
          <p:cNvPr id="3" name="Plassholder for innhold 2">
            <a:extLst>
              <a:ext uri="{FF2B5EF4-FFF2-40B4-BE49-F238E27FC236}">
                <a16:creationId xmlns:a16="http://schemas.microsoft.com/office/drawing/2014/main" id="{E27E4BFB-2B16-4B9F-9B2A-41DD9D6191C4}"/>
              </a:ext>
            </a:extLst>
          </p:cNvPr>
          <p:cNvSpPr>
            <a:spLocks noGrp="1"/>
          </p:cNvSpPr>
          <p:nvPr>
            <p:ph idx="1"/>
          </p:nvPr>
        </p:nvSpPr>
        <p:spPr/>
        <p:txBody>
          <a:bodyPr/>
          <a:lstStyle/>
          <a:p>
            <a:pPr marL="0" indent="0">
              <a:buNone/>
            </a:pPr>
            <a:endParaRPr lang="nb-NO" dirty="0"/>
          </a:p>
          <a:p>
            <a:pPr marL="0" indent="0">
              <a:buNone/>
            </a:pPr>
            <a:endParaRPr lang="nb-NO" dirty="0"/>
          </a:p>
        </p:txBody>
      </p:sp>
      <p:sp>
        <p:nvSpPr>
          <p:cNvPr id="4" name="Plassholder for bunntekst 3">
            <a:extLst>
              <a:ext uri="{FF2B5EF4-FFF2-40B4-BE49-F238E27FC236}">
                <a16:creationId xmlns:a16="http://schemas.microsoft.com/office/drawing/2014/main" id="{38EB8A77-24CE-4EE0-819F-9A5820EE900E}"/>
              </a:ext>
            </a:extLst>
          </p:cNvPr>
          <p:cNvSpPr>
            <a:spLocks noGrp="1"/>
          </p:cNvSpPr>
          <p:nvPr>
            <p:ph type="ftr" sz="quarter" idx="11"/>
          </p:nvPr>
        </p:nvSpPr>
        <p:spPr/>
        <p:txBody>
          <a:bodyPr/>
          <a:lstStyle/>
          <a:p>
            <a:r>
              <a:rPr lang="en-US"/>
              <a:t>Kommunedirektør 5. november 2025</a:t>
            </a:r>
            <a:endParaRPr lang="en-US" dirty="0"/>
          </a:p>
        </p:txBody>
      </p:sp>
      <p:pic>
        <p:nvPicPr>
          <p:cNvPr id="6" name="Bilde 5">
            <a:extLst>
              <a:ext uri="{FF2B5EF4-FFF2-40B4-BE49-F238E27FC236}">
                <a16:creationId xmlns:a16="http://schemas.microsoft.com/office/drawing/2014/main" id="{1EDC4712-2E51-4C4B-9742-F2C629883E21}"/>
              </a:ext>
            </a:extLst>
          </p:cNvPr>
          <p:cNvPicPr>
            <a:picLocks noChangeAspect="1"/>
          </p:cNvPicPr>
          <p:nvPr/>
        </p:nvPicPr>
        <p:blipFill>
          <a:blip r:embed="rId2"/>
          <a:stretch>
            <a:fillRect/>
          </a:stretch>
        </p:blipFill>
        <p:spPr>
          <a:xfrm>
            <a:off x="0" y="1309651"/>
            <a:ext cx="12192000" cy="4238697"/>
          </a:xfrm>
          <a:prstGeom prst="rect">
            <a:avLst/>
          </a:prstGeom>
        </p:spPr>
      </p:pic>
    </p:spTree>
    <p:extLst>
      <p:ext uri="{BB962C8B-B14F-4D97-AF65-F5344CB8AC3E}">
        <p14:creationId xmlns:p14="http://schemas.microsoft.com/office/powerpoint/2010/main" val="173192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1734C6-1520-403C-A1DB-BDD3A45185E2}"/>
              </a:ext>
            </a:extLst>
          </p:cNvPr>
          <p:cNvSpPr>
            <a:spLocks noGrp="1"/>
          </p:cNvSpPr>
          <p:nvPr>
            <p:ph type="title"/>
          </p:nvPr>
        </p:nvSpPr>
        <p:spPr/>
        <p:txBody>
          <a:bodyPr/>
          <a:lstStyle/>
          <a:p>
            <a:r>
              <a:rPr lang="nb-NO" dirty="0"/>
              <a:t>Investeringsprosjekt finans</a:t>
            </a:r>
          </a:p>
        </p:txBody>
      </p:sp>
      <p:sp>
        <p:nvSpPr>
          <p:cNvPr id="3" name="Plassholder for innhold 2">
            <a:extLst>
              <a:ext uri="{FF2B5EF4-FFF2-40B4-BE49-F238E27FC236}">
                <a16:creationId xmlns:a16="http://schemas.microsoft.com/office/drawing/2014/main" id="{D2856A86-0620-4DCA-A17C-4953A6C89CB8}"/>
              </a:ext>
            </a:extLst>
          </p:cNvPr>
          <p:cNvSpPr>
            <a:spLocks noGrp="1"/>
          </p:cNvSpPr>
          <p:nvPr>
            <p:ph idx="1"/>
          </p:nvPr>
        </p:nvSpPr>
        <p:spPr/>
        <p:txBody>
          <a:bodyPr/>
          <a:lstStyle/>
          <a:p>
            <a:pPr marL="0" indent="0">
              <a:buNone/>
            </a:pPr>
            <a:endParaRPr lang="nb-NO" dirty="0"/>
          </a:p>
          <a:p>
            <a:pPr marL="0" indent="0">
              <a:buNone/>
            </a:pPr>
            <a:endParaRPr lang="nb-NO" dirty="0"/>
          </a:p>
        </p:txBody>
      </p:sp>
      <p:sp>
        <p:nvSpPr>
          <p:cNvPr id="4" name="Plassholder for bunntekst 3">
            <a:extLst>
              <a:ext uri="{FF2B5EF4-FFF2-40B4-BE49-F238E27FC236}">
                <a16:creationId xmlns:a16="http://schemas.microsoft.com/office/drawing/2014/main" id="{E849C592-CCF5-426F-8BDF-3EF7F2DBF577}"/>
              </a:ext>
            </a:extLst>
          </p:cNvPr>
          <p:cNvSpPr>
            <a:spLocks noGrp="1"/>
          </p:cNvSpPr>
          <p:nvPr>
            <p:ph type="ftr" sz="quarter" idx="11"/>
          </p:nvPr>
        </p:nvSpPr>
        <p:spPr/>
        <p:txBody>
          <a:bodyPr/>
          <a:lstStyle/>
          <a:p>
            <a:r>
              <a:rPr lang="en-US"/>
              <a:t>Kommunedirektør 5. november 2025</a:t>
            </a:r>
            <a:endParaRPr lang="en-US" dirty="0"/>
          </a:p>
        </p:txBody>
      </p:sp>
      <p:pic>
        <p:nvPicPr>
          <p:cNvPr id="5" name="Bilde 4">
            <a:extLst>
              <a:ext uri="{FF2B5EF4-FFF2-40B4-BE49-F238E27FC236}">
                <a16:creationId xmlns:a16="http://schemas.microsoft.com/office/drawing/2014/main" id="{5611E2D1-8F61-49C4-B8F6-5AD2D9189C5F}"/>
              </a:ext>
            </a:extLst>
          </p:cNvPr>
          <p:cNvPicPr>
            <a:picLocks noChangeAspect="1"/>
          </p:cNvPicPr>
          <p:nvPr/>
        </p:nvPicPr>
        <p:blipFill>
          <a:blip r:embed="rId2"/>
          <a:stretch>
            <a:fillRect/>
          </a:stretch>
        </p:blipFill>
        <p:spPr>
          <a:xfrm>
            <a:off x="0" y="2442204"/>
            <a:ext cx="12192000" cy="1973592"/>
          </a:xfrm>
          <a:prstGeom prst="rect">
            <a:avLst/>
          </a:prstGeom>
        </p:spPr>
      </p:pic>
    </p:spTree>
    <p:extLst>
      <p:ext uri="{BB962C8B-B14F-4D97-AF65-F5344CB8AC3E}">
        <p14:creationId xmlns:p14="http://schemas.microsoft.com/office/powerpoint/2010/main" val="57022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E9684F-8EF3-40F7-A50A-30E8D345CF14}"/>
              </a:ext>
            </a:extLst>
          </p:cNvPr>
          <p:cNvSpPr>
            <a:spLocks noGrp="1"/>
          </p:cNvSpPr>
          <p:nvPr>
            <p:ph type="title"/>
          </p:nvPr>
        </p:nvSpPr>
        <p:spPr/>
        <p:txBody>
          <a:bodyPr/>
          <a:lstStyle/>
          <a:p>
            <a:r>
              <a:rPr lang="nb-NO" dirty="0"/>
              <a:t>Inndekningsplan – i 2026 og 2027 </a:t>
            </a:r>
            <a:br>
              <a:rPr lang="nb-NO" dirty="0"/>
            </a:br>
            <a:endParaRPr lang="nb-NO" dirty="0"/>
          </a:p>
        </p:txBody>
      </p:sp>
      <p:sp>
        <p:nvSpPr>
          <p:cNvPr id="4" name="Plassholder for bunntekst 3">
            <a:extLst>
              <a:ext uri="{FF2B5EF4-FFF2-40B4-BE49-F238E27FC236}">
                <a16:creationId xmlns:a16="http://schemas.microsoft.com/office/drawing/2014/main" id="{CCDE4BAF-5FA1-4D68-807B-FC3331782B08}"/>
              </a:ext>
            </a:extLst>
          </p:cNvPr>
          <p:cNvSpPr>
            <a:spLocks noGrp="1"/>
          </p:cNvSpPr>
          <p:nvPr>
            <p:ph type="ftr" sz="quarter" idx="11"/>
          </p:nvPr>
        </p:nvSpPr>
        <p:spPr/>
        <p:txBody>
          <a:bodyPr/>
          <a:lstStyle/>
          <a:p>
            <a:r>
              <a:rPr lang="en-US"/>
              <a:t>Kommunedirektøren 5 november 2025</a:t>
            </a:r>
            <a:endParaRPr lang="en-US" dirty="0"/>
          </a:p>
        </p:txBody>
      </p:sp>
      <p:pic>
        <p:nvPicPr>
          <p:cNvPr id="5" name="Plassholder for innhold 4">
            <a:extLst>
              <a:ext uri="{FF2B5EF4-FFF2-40B4-BE49-F238E27FC236}">
                <a16:creationId xmlns:a16="http://schemas.microsoft.com/office/drawing/2014/main" id="{56CF4EAA-70F9-4191-AC3D-AC7C918A8952}"/>
              </a:ext>
            </a:extLst>
          </p:cNvPr>
          <p:cNvPicPr>
            <a:picLocks noGrp="1" noChangeAspect="1"/>
          </p:cNvPicPr>
          <p:nvPr>
            <p:ph idx="1"/>
          </p:nvPr>
        </p:nvPicPr>
        <p:blipFill>
          <a:blip r:embed="rId3"/>
          <a:stretch>
            <a:fillRect/>
          </a:stretch>
        </p:blipFill>
        <p:spPr>
          <a:xfrm>
            <a:off x="624417" y="2121061"/>
            <a:ext cx="10870383" cy="3311094"/>
          </a:xfrm>
          <a:prstGeom prst="rect">
            <a:avLst/>
          </a:prstGeom>
        </p:spPr>
      </p:pic>
    </p:spTree>
    <p:extLst>
      <p:ext uri="{BB962C8B-B14F-4D97-AF65-F5344CB8AC3E}">
        <p14:creationId xmlns:p14="http://schemas.microsoft.com/office/powerpoint/2010/main" val="2715536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1734C6-1520-403C-A1DB-BDD3A45185E2}"/>
              </a:ext>
            </a:extLst>
          </p:cNvPr>
          <p:cNvSpPr>
            <a:spLocks noGrp="1"/>
          </p:cNvSpPr>
          <p:nvPr>
            <p:ph type="title"/>
          </p:nvPr>
        </p:nvSpPr>
        <p:spPr/>
        <p:txBody>
          <a:bodyPr/>
          <a:lstStyle/>
          <a:p>
            <a:r>
              <a:rPr lang="nb-NO" dirty="0"/>
              <a:t>Prosjekter som vurderes i løpet av 2026</a:t>
            </a:r>
          </a:p>
        </p:txBody>
      </p:sp>
      <p:sp>
        <p:nvSpPr>
          <p:cNvPr id="3" name="Plassholder for innhold 2">
            <a:extLst>
              <a:ext uri="{FF2B5EF4-FFF2-40B4-BE49-F238E27FC236}">
                <a16:creationId xmlns:a16="http://schemas.microsoft.com/office/drawing/2014/main" id="{D2856A86-0620-4DCA-A17C-4953A6C89CB8}"/>
              </a:ext>
            </a:extLst>
          </p:cNvPr>
          <p:cNvSpPr>
            <a:spLocks noGrp="1"/>
          </p:cNvSpPr>
          <p:nvPr>
            <p:ph idx="1"/>
          </p:nvPr>
        </p:nvSpPr>
        <p:spPr/>
        <p:txBody>
          <a:bodyPr/>
          <a:lstStyle/>
          <a:p>
            <a:pPr marL="0" indent="0">
              <a:buNone/>
            </a:pPr>
            <a:endParaRPr lang="nb-NO" dirty="0"/>
          </a:p>
          <a:p>
            <a:pPr marL="0" indent="0">
              <a:buNone/>
            </a:pPr>
            <a:endParaRPr lang="nb-NO" dirty="0"/>
          </a:p>
        </p:txBody>
      </p:sp>
      <p:sp>
        <p:nvSpPr>
          <p:cNvPr id="4" name="Plassholder for bunntekst 3">
            <a:extLst>
              <a:ext uri="{FF2B5EF4-FFF2-40B4-BE49-F238E27FC236}">
                <a16:creationId xmlns:a16="http://schemas.microsoft.com/office/drawing/2014/main" id="{E849C592-CCF5-426F-8BDF-3EF7F2DBF577}"/>
              </a:ext>
            </a:extLst>
          </p:cNvPr>
          <p:cNvSpPr>
            <a:spLocks noGrp="1"/>
          </p:cNvSpPr>
          <p:nvPr>
            <p:ph type="ftr" sz="quarter" idx="11"/>
          </p:nvPr>
        </p:nvSpPr>
        <p:spPr/>
        <p:txBody>
          <a:bodyPr/>
          <a:lstStyle/>
          <a:p>
            <a:r>
              <a:rPr lang="en-US"/>
              <a:t>Kommunedirektør 5. november 2025</a:t>
            </a:r>
            <a:endParaRPr lang="en-US" dirty="0"/>
          </a:p>
        </p:txBody>
      </p:sp>
      <p:sp>
        <p:nvSpPr>
          <p:cNvPr id="7" name="Plassholder for innhold 2">
            <a:extLst>
              <a:ext uri="{FF2B5EF4-FFF2-40B4-BE49-F238E27FC236}">
                <a16:creationId xmlns:a16="http://schemas.microsoft.com/office/drawing/2014/main" id="{914AE4C8-CD60-42F6-81A5-C2F496998EC9}"/>
              </a:ext>
            </a:extLst>
          </p:cNvPr>
          <p:cNvSpPr txBox="1">
            <a:spLocks/>
          </p:cNvSpPr>
          <p:nvPr/>
        </p:nvSpPr>
        <p:spPr bwMode="auto">
          <a:xfrm>
            <a:off x="776817" y="1781176"/>
            <a:ext cx="10972800" cy="431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nb-NO" sz="2000" dirty="0"/>
              <a:t>Opparbeiding og utvikling av Hesseng næringsområde.</a:t>
            </a:r>
          </a:p>
          <a:p>
            <a:endParaRPr lang="nb-NO" sz="2000" dirty="0"/>
          </a:p>
          <a:p>
            <a:r>
              <a:rPr lang="nb-NO" sz="2000" dirty="0"/>
              <a:t>Brannstasjon - Kommunedirektøren vil fremme en egen sak for lukking av avvik fra arbeidstilsynet. Alternativet nybygg utredes, samtidig  og vil være en del av dette. Samtidig som avbøtende tiltak på eksisterende brannstasjon må </a:t>
            </a:r>
            <a:r>
              <a:rPr lang="nb-NO" sz="2000" dirty="0" err="1"/>
              <a:t>kostnadsvurderes</a:t>
            </a:r>
            <a:endParaRPr lang="nb-NO" sz="2000" dirty="0"/>
          </a:p>
          <a:p>
            <a:endParaRPr lang="nb-NO" sz="2000" dirty="0"/>
          </a:p>
          <a:p>
            <a:r>
              <a:rPr lang="nb-NO" sz="2000" dirty="0"/>
              <a:t>Gang- og sykkelvei vest for </a:t>
            </a:r>
            <a:r>
              <a:rPr lang="nb-NO" sz="2000" dirty="0" err="1"/>
              <a:t>Sandnesbrua</a:t>
            </a:r>
            <a:r>
              <a:rPr lang="nb-NO" sz="2000" dirty="0"/>
              <a:t> - Kommunedirektøren arbeider med et prosjekt for etablering av gang- og sykkelvei vest for </a:t>
            </a:r>
            <a:r>
              <a:rPr lang="nb-NO" sz="2000" dirty="0" err="1"/>
              <a:t>Sandnesbrua</a:t>
            </a:r>
            <a:r>
              <a:rPr lang="nb-NO" sz="2000" dirty="0"/>
              <a:t>, mot kirkegården. Områder har mye tungtrafikk samtidig som det er et populært utfartområde for myke trafikanter. For at prosjektet skal iverksettes bør det finansieres av trafikksikkerhetsmidler fra fylkeskommunen. </a:t>
            </a:r>
          </a:p>
        </p:txBody>
      </p:sp>
    </p:spTree>
    <p:extLst>
      <p:ext uri="{BB962C8B-B14F-4D97-AF65-F5344CB8AC3E}">
        <p14:creationId xmlns:p14="http://schemas.microsoft.com/office/powerpoint/2010/main" val="2109002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1734C6-1520-403C-A1DB-BDD3A45185E2}"/>
              </a:ext>
            </a:extLst>
          </p:cNvPr>
          <p:cNvSpPr>
            <a:spLocks noGrp="1"/>
          </p:cNvSpPr>
          <p:nvPr>
            <p:ph type="title"/>
          </p:nvPr>
        </p:nvSpPr>
        <p:spPr/>
        <p:txBody>
          <a:bodyPr/>
          <a:lstStyle/>
          <a:p>
            <a:r>
              <a:rPr lang="nb-NO" dirty="0"/>
              <a:t>Startlån</a:t>
            </a:r>
          </a:p>
        </p:txBody>
      </p:sp>
      <p:sp>
        <p:nvSpPr>
          <p:cNvPr id="3" name="Plassholder for innhold 2">
            <a:extLst>
              <a:ext uri="{FF2B5EF4-FFF2-40B4-BE49-F238E27FC236}">
                <a16:creationId xmlns:a16="http://schemas.microsoft.com/office/drawing/2014/main" id="{D2856A86-0620-4DCA-A17C-4953A6C89CB8}"/>
              </a:ext>
            </a:extLst>
          </p:cNvPr>
          <p:cNvSpPr>
            <a:spLocks noGrp="1"/>
          </p:cNvSpPr>
          <p:nvPr>
            <p:ph idx="1"/>
          </p:nvPr>
        </p:nvSpPr>
        <p:spPr/>
        <p:txBody>
          <a:bodyPr/>
          <a:lstStyle/>
          <a:p>
            <a:pPr marL="0" indent="0">
              <a:buNone/>
            </a:pPr>
            <a:endParaRPr lang="nb-NO" dirty="0"/>
          </a:p>
          <a:p>
            <a:pPr marL="0" indent="0">
              <a:buNone/>
            </a:pPr>
            <a:endParaRPr lang="nb-NO" dirty="0"/>
          </a:p>
        </p:txBody>
      </p:sp>
      <p:sp>
        <p:nvSpPr>
          <p:cNvPr id="4" name="Plassholder for bunntekst 3">
            <a:extLst>
              <a:ext uri="{FF2B5EF4-FFF2-40B4-BE49-F238E27FC236}">
                <a16:creationId xmlns:a16="http://schemas.microsoft.com/office/drawing/2014/main" id="{E849C592-CCF5-426F-8BDF-3EF7F2DBF577}"/>
              </a:ext>
            </a:extLst>
          </p:cNvPr>
          <p:cNvSpPr>
            <a:spLocks noGrp="1"/>
          </p:cNvSpPr>
          <p:nvPr>
            <p:ph type="ftr" sz="quarter" idx="11"/>
          </p:nvPr>
        </p:nvSpPr>
        <p:spPr/>
        <p:txBody>
          <a:bodyPr/>
          <a:lstStyle/>
          <a:p>
            <a:r>
              <a:rPr lang="en-US"/>
              <a:t>Kommunedirektør 5. november 2025</a:t>
            </a:r>
            <a:endParaRPr lang="en-US" dirty="0"/>
          </a:p>
        </p:txBody>
      </p:sp>
      <p:sp>
        <p:nvSpPr>
          <p:cNvPr id="7" name="Plassholder for innhold 2">
            <a:extLst>
              <a:ext uri="{FF2B5EF4-FFF2-40B4-BE49-F238E27FC236}">
                <a16:creationId xmlns:a16="http://schemas.microsoft.com/office/drawing/2014/main" id="{914AE4C8-CD60-42F6-81A5-C2F496998EC9}"/>
              </a:ext>
            </a:extLst>
          </p:cNvPr>
          <p:cNvSpPr txBox="1">
            <a:spLocks/>
          </p:cNvSpPr>
          <p:nvPr/>
        </p:nvSpPr>
        <p:spPr bwMode="auto">
          <a:xfrm>
            <a:off x="776817" y="1781176"/>
            <a:ext cx="10972800" cy="431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nb-NO" sz="2800" dirty="0"/>
              <a:t>Kommunen har stor etterspørsel etter startlån. Kommunedirektøren foreslår å videreføre rammen på 40,0 mill.kr årlig i økonomiplanen. </a:t>
            </a:r>
          </a:p>
          <a:p>
            <a:endParaRPr lang="nb-NO" sz="2800" dirty="0"/>
          </a:p>
          <a:p>
            <a:r>
              <a:rPr lang="nb-NO" sz="2800" dirty="0"/>
              <a:t>I 2026 foreslåes det å finansiere dette med et nytt lån på 15,0 mill.kr i Husbanken og resterende 25,0 mill.kr fra bundet investeringsfond for innbetalte avdrag på startlån. </a:t>
            </a:r>
          </a:p>
          <a:p>
            <a:pPr marL="0" indent="0">
              <a:buNone/>
            </a:pPr>
            <a:r>
              <a:rPr lang="nb-NO" dirty="0"/>
              <a:t> </a:t>
            </a:r>
            <a:endParaRPr lang="nb-NO" sz="2000" dirty="0"/>
          </a:p>
        </p:txBody>
      </p:sp>
    </p:spTree>
    <p:extLst>
      <p:ext uri="{BB962C8B-B14F-4D97-AF65-F5344CB8AC3E}">
        <p14:creationId xmlns:p14="http://schemas.microsoft.com/office/powerpoint/2010/main" val="3501265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1734C6-1520-403C-A1DB-BDD3A45185E2}"/>
              </a:ext>
            </a:extLst>
          </p:cNvPr>
          <p:cNvSpPr>
            <a:spLocks noGrp="1"/>
          </p:cNvSpPr>
          <p:nvPr>
            <p:ph type="title"/>
          </p:nvPr>
        </p:nvSpPr>
        <p:spPr/>
        <p:txBody>
          <a:bodyPr/>
          <a:lstStyle/>
          <a:p>
            <a:r>
              <a:rPr lang="nb-NO" dirty="0"/>
              <a:t>Finansiering</a:t>
            </a:r>
          </a:p>
        </p:txBody>
      </p:sp>
      <p:sp>
        <p:nvSpPr>
          <p:cNvPr id="3" name="Plassholder for innhold 2">
            <a:extLst>
              <a:ext uri="{FF2B5EF4-FFF2-40B4-BE49-F238E27FC236}">
                <a16:creationId xmlns:a16="http://schemas.microsoft.com/office/drawing/2014/main" id="{D2856A86-0620-4DCA-A17C-4953A6C89CB8}"/>
              </a:ext>
            </a:extLst>
          </p:cNvPr>
          <p:cNvSpPr>
            <a:spLocks noGrp="1"/>
          </p:cNvSpPr>
          <p:nvPr>
            <p:ph idx="1"/>
          </p:nvPr>
        </p:nvSpPr>
        <p:spPr/>
        <p:txBody>
          <a:bodyPr/>
          <a:lstStyle/>
          <a:p>
            <a:pPr marL="0" indent="0">
              <a:buNone/>
            </a:pPr>
            <a:endParaRPr lang="nb-NO" dirty="0"/>
          </a:p>
          <a:p>
            <a:pPr marL="0" indent="0">
              <a:buNone/>
            </a:pPr>
            <a:endParaRPr lang="nb-NO" dirty="0"/>
          </a:p>
        </p:txBody>
      </p:sp>
      <p:sp>
        <p:nvSpPr>
          <p:cNvPr id="4" name="Plassholder for bunntekst 3">
            <a:extLst>
              <a:ext uri="{FF2B5EF4-FFF2-40B4-BE49-F238E27FC236}">
                <a16:creationId xmlns:a16="http://schemas.microsoft.com/office/drawing/2014/main" id="{E849C592-CCF5-426F-8BDF-3EF7F2DBF577}"/>
              </a:ext>
            </a:extLst>
          </p:cNvPr>
          <p:cNvSpPr>
            <a:spLocks noGrp="1"/>
          </p:cNvSpPr>
          <p:nvPr>
            <p:ph type="ftr" sz="quarter" idx="11"/>
          </p:nvPr>
        </p:nvSpPr>
        <p:spPr/>
        <p:txBody>
          <a:bodyPr/>
          <a:lstStyle/>
          <a:p>
            <a:r>
              <a:rPr lang="en-US"/>
              <a:t>Kommunedirektør 5. november 2025</a:t>
            </a:r>
            <a:endParaRPr lang="en-US" dirty="0"/>
          </a:p>
        </p:txBody>
      </p:sp>
      <p:sp>
        <p:nvSpPr>
          <p:cNvPr id="7" name="Plassholder for innhold 2">
            <a:extLst>
              <a:ext uri="{FF2B5EF4-FFF2-40B4-BE49-F238E27FC236}">
                <a16:creationId xmlns:a16="http://schemas.microsoft.com/office/drawing/2014/main" id="{914AE4C8-CD60-42F6-81A5-C2F496998EC9}"/>
              </a:ext>
            </a:extLst>
          </p:cNvPr>
          <p:cNvSpPr txBox="1">
            <a:spLocks/>
          </p:cNvSpPr>
          <p:nvPr/>
        </p:nvSpPr>
        <p:spPr bwMode="auto">
          <a:xfrm>
            <a:off x="776817" y="1781176"/>
            <a:ext cx="10972800" cy="431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None/>
            </a:pPr>
            <a:endParaRPr lang="nb-NO" sz="2000" dirty="0"/>
          </a:p>
        </p:txBody>
      </p:sp>
      <p:pic>
        <p:nvPicPr>
          <p:cNvPr id="5" name="Bilde 4">
            <a:extLst>
              <a:ext uri="{FF2B5EF4-FFF2-40B4-BE49-F238E27FC236}">
                <a16:creationId xmlns:a16="http://schemas.microsoft.com/office/drawing/2014/main" id="{0C9075C9-3EA3-4CDB-A26F-B018204BC156}"/>
              </a:ext>
            </a:extLst>
          </p:cNvPr>
          <p:cNvPicPr>
            <a:picLocks noChangeAspect="1"/>
          </p:cNvPicPr>
          <p:nvPr/>
        </p:nvPicPr>
        <p:blipFill>
          <a:blip r:embed="rId2"/>
          <a:stretch>
            <a:fillRect/>
          </a:stretch>
        </p:blipFill>
        <p:spPr>
          <a:xfrm>
            <a:off x="2627939" y="1243188"/>
            <a:ext cx="6600091" cy="4700413"/>
          </a:xfrm>
          <a:prstGeom prst="rect">
            <a:avLst/>
          </a:prstGeom>
        </p:spPr>
      </p:pic>
    </p:spTree>
    <p:extLst>
      <p:ext uri="{BB962C8B-B14F-4D97-AF65-F5344CB8AC3E}">
        <p14:creationId xmlns:p14="http://schemas.microsoft.com/office/powerpoint/2010/main" val="3009453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522502-852B-4BA2-B31D-AC8343F0A729}"/>
              </a:ext>
            </a:extLst>
          </p:cNvPr>
          <p:cNvSpPr>
            <a:spLocks noGrp="1"/>
          </p:cNvSpPr>
          <p:nvPr>
            <p:ph type="title"/>
          </p:nvPr>
        </p:nvSpPr>
        <p:spPr/>
        <p:txBody>
          <a:bodyPr/>
          <a:lstStyle/>
          <a:p>
            <a:r>
              <a:rPr lang="nb-NO" dirty="0"/>
              <a:t>Budsjettdokumentet</a:t>
            </a:r>
          </a:p>
        </p:txBody>
      </p:sp>
      <p:sp>
        <p:nvSpPr>
          <p:cNvPr id="3" name="Plassholder for innhold 2">
            <a:extLst>
              <a:ext uri="{FF2B5EF4-FFF2-40B4-BE49-F238E27FC236}">
                <a16:creationId xmlns:a16="http://schemas.microsoft.com/office/drawing/2014/main" id="{C4D5E4A3-2325-4D9E-B2DE-948AAE7BD0FF}"/>
              </a:ext>
            </a:extLst>
          </p:cNvPr>
          <p:cNvSpPr>
            <a:spLocks noGrp="1"/>
          </p:cNvSpPr>
          <p:nvPr>
            <p:ph idx="1"/>
          </p:nvPr>
        </p:nvSpPr>
        <p:spPr/>
        <p:txBody>
          <a:bodyPr/>
          <a:lstStyle/>
          <a:p>
            <a:r>
              <a:rPr lang="nb-NO" sz="2400" dirty="0"/>
              <a:t>Publiseres i sin helhet fredag 7. november</a:t>
            </a:r>
          </a:p>
          <a:p>
            <a:pPr lvl="1"/>
            <a:r>
              <a:rPr lang="nb-NO" sz="1600" dirty="0"/>
              <a:t>Digitalt </a:t>
            </a:r>
          </a:p>
          <a:p>
            <a:pPr lvl="1"/>
            <a:r>
              <a:rPr lang="nb-NO" sz="1600" dirty="0"/>
              <a:t>PDF</a:t>
            </a:r>
          </a:p>
          <a:p>
            <a:r>
              <a:rPr lang="nb-NO" sz="2400" dirty="0"/>
              <a:t>Framsikt politikermodul</a:t>
            </a:r>
          </a:p>
          <a:p>
            <a:pPr lvl="1"/>
            <a:r>
              <a:rPr lang="nb-NO" sz="1600" dirty="0"/>
              <a:t>Kommunedirektørens forslag blir tilgjengelig etter presentasjonen</a:t>
            </a:r>
          </a:p>
          <a:p>
            <a:pPr lvl="1"/>
            <a:r>
              <a:rPr lang="nb-NO" sz="1600" dirty="0"/>
              <a:t>For å få med all tekst fra budsjettdokumentet må det lages «nytt budsjettforslag»</a:t>
            </a:r>
          </a:p>
          <a:p>
            <a:endParaRPr lang="nb-NO" dirty="0"/>
          </a:p>
          <a:p>
            <a:endParaRPr lang="nb-NO" dirty="0"/>
          </a:p>
        </p:txBody>
      </p:sp>
      <p:sp>
        <p:nvSpPr>
          <p:cNvPr id="4" name="Plassholder for bunntekst 3">
            <a:extLst>
              <a:ext uri="{FF2B5EF4-FFF2-40B4-BE49-F238E27FC236}">
                <a16:creationId xmlns:a16="http://schemas.microsoft.com/office/drawing/2014/main" id="{B76658D1-4675-4D33-9799-B9BDF281C2A2}"/>
              </a:ext>
            </a:extLst>
          </p:cNvPr>
          <p:cNvSpPr>
            <a:spLocks noGrp="1"/>
          </p:cNvSpPr>
          <p:nvPr>
            <p:ph type="ftr" sz="quarter" idx="11"/>
          </p:nvPr>
        </p:nvSpPr>
        <p:spPr/>
        <p:txBody>
          <a:bodyPr/>
          <a:lstStyle/>
          <a:p>
            <a:r>
              <a:rPr lang="en-US"/>
              <a:t>Kommunedirektør 5. november 2025</a:t>
            </a:r>
            <a:endParaRPr lang="en-US" dirty="0"/>
          </a:p>
        </p:txBody>
      </p:sp>
      <p:pic>
        <p:nvPicPr>
          <p:cNvPr id="6" name="Plassholder for innhold 6">
            <a:extLst>
              <a:ext uri="{FF2B5EF4-FFF2-40B4-BE49-F238E27FC236}">
                <a16:creationId xmlns:a16="http://schemas.microsoft.com/office/drawing/2014/main" id="{8428EA84-53A9-4A44-B9B6-94809E38690F}"/>
              </a:ext>
            </a:extLst>
          </p:cNvPr>
          <p:cNvPicPr>
            <a:picLocks noChangeAspect="1"/>
          </p:cNvPicPr>
          <p:nvPr/>
        </p:nvPicPr>
        <p:blipFill>
          <a:blip r:embed="rId2"/>
          <a:stretch>
            <a:fillRect/>
          </a:stretch>
        </p:blipFill>
        <p:spPr bwMode="auto">
          <a:xfrm>
            <a:off x="2612571" y="3807796"/>
            <a:ext cx="4611396" cy="2135805"/>
          </a:xfrm>
          <a:prstGeom prst="rect">
            <a:avLst/>
          </a:prstGeom>
          <a:noFill/>
          <a:ln w="9525">
            <a:noFill/>
            <a:miter lim="800000"/>
            <a:headEnd/>
            <a:tailEnd/>
          </a:ln>
          <a:effectLst/>
        </p:spPr>
      </p:pic>
    </p:spTree>
    <p:extLst>
      <p:ext uri="{BB962C8B-B14F-4D97-AF65-F5344CB8AC3E}">
        <p14:creationId xmlns:p14="http://schemas.microsoft.com/office/powerpoint/2010/main" val="2614524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522502-852B-4BA2-B31D-AC8343F0A729}"/>
              </a:ext>
            </a:extLst>
          </p:cNvPr>
          <p:cNvSpPr>
            <a:spLocks noGrp="1"/>
          </p:cNvSpPr>
          <p:nvPr>
            <p:ph type="title"/>
          </p:nvPr>
        </p:nvSpPr>
        <p:spPr/>
        <p:txBody>
          <a:bodyPr/>
          <a:lstStyle/>
          <a:p>
            <a:r>
              <a:rPr lang="nb-NO" dirty="0"/>
              <a:t>Spørsmål og svar</a:t>
            </a:r>
          </a:p>
        </p:txBody>
      </p:sp>
      <p:sp>
        <p:nvSpPr>
          <p:cNvPr id="3" name="Plassholder for innhold 2">
            <a:extLst>
              <a:ext uri="{FF2B5EF4-FFF2-40B4-BE49-F238E27FC236}">
                <a16:creationId xmlns:a16="http://schemas.microsoft.com/office/drawing/2014/main" id="{C4D5E4A3-2325-4D9E-B2DE-948AAE7BD0FF}"/>
              </a:ext>
            </a:extLst>
          </p:cNvPr>
          <p:cNvSpPr>
            <a:spLocks noGrp="1"/>
          </p:cNvSpPr>
          <p:nvPr>
            <p:ph idx="1"/>
          </p:nvPr>
        </p:nvSpPr>
        <p:spPr/>
        <p:txBody>
          <a:bodyPr/>
          <a:lstStyle/>
          <a:p>
            <a:r>
              <a:rPr lang="nb-NO" sz="2400" dirty="0"/>
              <a:t>Framsikt politikermodul</a:t>
            </a:r>
            <a:endParaRPr lang="nb-NO" sz="2400" dirty="0">
              <a:hlinkClick r:id="rId2"/>
            </a:endParaRPr>
          </a:p>
          <a:p>
            <a:pPr lvl="1"/>
            <a:r>
              <a:rPr lang="nb-NO" sz="2000" dirty="0">
                <a:hlinkClick r:id="rId2"/>
              </a:rPr>
              <a:t>postmottak@svk.no</a:t>
            </a:r>
            <a:r>
              <a:rPr lang="nb-NO" sz="2000" dirty="0"/>
              <a:t> (kopi til </a:t>
            </a:r>
            <a:r>
              <a:rPr lang="nb-NO" sz="2000" dirty="0">
                <a:hlinkClick r:id="rId3"/>
              </a:rPr>
              <a:t>Politisk.sekretariat@sor-varanger.kommune.no</a:t>
            </a:r>
            <a:r>
              <a:rPr lang="nb-NO" sz="2000" dirty="0"/>
              <a:t> )</a:t>
            </a:r>
          </a:p>
          <a:p>
            <a:r>
              <a:rPr lang="nb-NO" sz="2400" dirty="0"/>
              <a:t>Svares løpende – åpent fra 06.11-26.11</a:t>
            </a:r>
          </a:p>
          <a:p>
            <a:r>
              <a:rPr lang="nb-NO" sz="2400" dirty="0"/>
              <a:t>Alle spørsmål og svar er offentlige</a:t>
            </a:r>
          </a:p>
          <a:p>
            <a:endParaRPr lang="nb-NO" dirty="0"/>
          </a:p>
          <a:p>
            <a:endParaRPr lang="nb-NO" dirty="0"/>
          </a:p>
        </p:txBody>
      </p:sp>
      <p:sp>
        <p:nvSpPr>
          <p:cNvPr id="4" name="Plassholder for bunntekst 3">
            <a:extLst>
              <a:ext uri="{FF2B5EF4-FFF2-40B4-BE49-F238E27FC236}">
                <a16:creationId xmlns:a16="http://schemas.microsoft.com/office/drawing/2014/main" id="{B76658D1-4675-4D33-9799-B9BDF281C2A2}"/>
              </a:ext>
            </a:extLst>
          </p:cNvPr>
          <p:cNvSpPr>
            <a:spLocks noGrp="1"/>
          </p:cNvSpPr>
          <p:nvPr>
            <p:ph type="ftr" sz="quarter" idx="11"/>
          </p:nvPr>
        </p:nvSpPr>
        <p:spPr/>
        <p:txBody>
          <a:bodyPr/>
          <a:lstStyle/>
          <a:p>
            <a:r>
              <a:rPr lang="en-US"/>
              <a:t>Kommunedirektør 5. november 2025</a:t>
            </a:r>
            <a:endParaRPr lang="en-US" dirty="0"/>
          </a:p>
        </p:txBody>
      </p:sp>
      <p:pic>
        <p:nvPicPr>
          <p:cNvPr id="5" name="Bilde 4">
            <a:extLst>
              <a:ext uri="{FF2B5EF4-FFF2-40B4-BE49-F238E27FC236}">
                <a16:creationId xmlns:a16="http://schemas.microsoft.com/office/drawing/2014/main" id="{2533C2BA-1F9B-4778-807C-0E17F33DFF14}"/>
              </a:ext>
            </a:extLst>
          </p:cNvPr>
          <p:cNvPicPr>
            <a:picLocks noChangeAspect="1"/>
          </p:cNvPicPr>
          <p:nvPr/>
        </p:nvPicPr>
        <p:blipFill>
          <a:blip r:embed="rId4"/>
          <a:stretch>
            <a:fillRect/>
          </a:stretch>
        </p:blipFill>
        <p:spPr>
          <a:xfrm>
            <a:off x="2620650" y="3507547"/>
            <a:ext cx="6385089" cy="2588454"/>
          </a:xfrm>
          <a:prstGeom prst="rect">
            <a:avLst/>
          </a:prstGeom>
        </p:spPr>
      </p:pic>
    </p:spTree>
    <p:extLst>
      <p:ext uri="{BB962C8B-B14F-4D97-AF65-F5344CB8AC3E}">
        <p14:creationId xmlns:p14="http://schemas.microsoft.com/office/powerpoint/2010/main" val="76272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Prosjektplan – Nettverk for bærekraftig kommuneøkonomi</a:t>
            </a:r>
          </a:p>
        </p:txBody>
      </p:sp>
      <p:sp>
        <p:nvSpPr>
          <p:cNvPr id="3" name="Plassholder for innhold 2"/>
          <p:cNvSpPr>
            <a:spLocks noGrp="1"/>
          </p:cNvSpPr>
          <p:nvPr>
            <p:ph idx="1"/>
          </p:nvPr>
        </p:nvSpPr>
        <p:spPr>
          <a:xfrm>
            <a:off x="624417" y="1343278"/>
            <a:ext cx="10972800" cy="4600323"/>
          </a:xfrm>
        </p:spPr>
        <p:txBody>
          <a:bodyPr/>
          <a:lstStyle/>
          <a:p>
            <a:pPr marL="0" indent="0">
              <a:buNone/>
            </a:pPr>
            <a:endParaRPr lang="nb-NO" dirty="0"/>
          </a:p>
        </p:txBody>
      </p:sp>
      <p:sp>
        <p:nvSpPr>
          <p:cNvPr id="4" name="Plassholder for bunntekst 3"/>
          <p:cNvSpPr>
            <a:spLocks noGrp="1"/>
          </p:cNvSpPr>
          <p:nvPr>
            <p:ph type="ftr" sz="quarter" idx="11"/>
          </p:nvPr>
        </p:nvSpPr>
        <p:spPr/>
        <p:txBody>
          <a:bodyPr/>
          <a:lstStyle/>
          <a:p>
            <a:r>
              <a:rPr lang="en-US"/>
              <a:t>Kommunedirektør 5. november 2025</a:t>
            </a:r>
            <a:endParaRPr lang="en-US" dirty="0"/>
          </a:p>
        </p:txBody>
      </p:sp>
      <p:pic>
        <p:nvPicPr>
          <p:cNvPr id="5" name="Bilde 4">
            <a:extLst>
              <a:ext uri="{FF2B5EF4-FFF2-40B4-BE49-F238E27FC236}">
                <a16:creationId xmlns:a16="http://schemas.microsoft.com/office/drawing/2014/main" id="{A3ABE37C-EB65-4656-ADF8-8B47CFEA148D}"/>
              </a:ext>
            </a:extLst>
          </p:cNvPr>
          <p:cNvPicPr>
            <a:picLocks noChangeAspect="1"/>
          </p:cNvPicPr>
          <p:nvPr/>
        </p:nvPicPr>
        <p:blipFill>
          <a:blip r:embed="rId2"/>
          <a:stretch>
            <a:fillRect/>
          </a:stretch>
        </p:blipFill>
        <p:spPr>
          <a:xfrm>
            <a:off x="1719262" y="1171575"/>
            <a:ext cx="8753475" cy="4514850"/>
          </a:xfrm>
          <a:prstGeom prst="rect">
            <a:avLst/>
          </a:prstGeom>
        </p:spPr>
      </p:pic>
    </p:spTree>
    <p:extLst>
      <p:ext uri="{BB962C8B-B14F-4D97-AF65-F5344CB8AC3E}">
        <p14:creationId xmlns:p14="http://schemas.microsoft.com/office/powerpoint/2010/main" val="79405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Budsjettprosessen</a:t>
            </a:r>
          </a:p>
        </p:txBody>
      </p:sp>
      <p:sp>
        <p:nvSpPr>
          <p:cNvPr id="3" name="Plassholder for innhold 2"/>
          <p:cNvSpPr>
            <a:spLocks noGrp="1"/>
          </p:cNvSpPr>
          <p:nvPr>
            <p:ph idx="1"/>
          </p:nvPr>
        </p:nvSpPr>
        <p:spPr/>
        <p:txBody>
          <a:bodyPr/>
          <a:lstStyle/>
          <a:p>
            <a:r>
              <a:rPr lang="nb-NO" dirty="0"/>
              <a:t>Konsekvensjustert budsjett</a:t>
            </a:r>
          </a:p>
          <a:p>
            <a:pPr lvl="1"/>
            <a:r>
              <a:rPr lang="nb-NO" dirty="0"/>
              <a:t>Opprinnelig budsjett 2025</a:t>
            </a:r>
          </a:p>
          <a:p>
            <a:pPr lvl="1"/>
            <a:r>
              <a:rPr lang="nb-NO" dirty="0"/>
              <a:t>Vedtak forrige periode</a:t>
            </a:r>
          </a:p>
          <a:p>
            <a:pPr lvl="1"/>
            <a:r>
              <a:rPr lang="nb-NO" dirty="0"/>
              <a:t>Budsjettreguleringer i løpet av 2025</a:t>
            </a:r>
          </a:p>
          <a:p>
            <a:pPr lvl="1"/>
            <a:r>
              <a:rPr lang="nb-NO" dirty="0"/>
              <a:t>Politiske vedtak</a:t>
            </a:r>
          </a:p>
          <a:p>
            <a:pPr lvl="1"/>
            <a:r>
              <a:rPr lang="nb-NO" dirty="0"/>
              <a:t>Regnskap 2025 – Tertialrapporter</a:t>
            </a:r>
          </a:p>
          <a:p>
            <a:pPr lvl="1"/>
            <a:r>
              <a:rPr lang="nb-NO" dirty="0"/>
              <a:t>Gebyrsaker</a:t>
            </a:r>
          </a:p>
          <a:p>
            <a:pPr lvl="1"/>
            <a:r>
              <a:rPr lang="nb-NO" dirty="0"/>
              <a:t>KOSTRA 2024 – </a:t>
            </a:r>
            <a:r>
              <a:rPr lang="nb-NO" dirty="0" err="1"/>
              <a:t>Kommuneinndeksen</a:t>
            </a:r>
            <a:endParaRPr lang="nb-NO" dirty="0"/>
          </a:p>
          <a:p>
            <a:pPr marL="0" indent="0">
              <a:buNone/>
            </a:pPr>
            <a:endParaRPr lang="nb-NO" dirty="0"/>
          </a:p>
        </p:txBody>
      </p:sp>
      <p:sp>
        <p:nvSpPr>
          <p:cNvPr id="4" name="Plassholder for bunntekst 3"/>
          <p:cNvSpPr>
            <a:spLocks noGrp="1"/>
          </p:cNvSpPr>
          <p:nvPr>
            <p:ph type="ftr" sz="quarter" idx="11"/>
          </p:nvPr>
        </p:nvSpPr>
        <p:spPr/>
        <p:txBody>
          <a:bodyPr/>
          <a:lstStyle/>
          <a:p>
            <a:r>
              <a:rPr lang="en-US"/>
              <a:t>Kommunedirektør 5. november 2025</a:t>
            </a:r>
            <a:endParaRPr lang="en-US" dirty="0"/>
          </a:p>
        </p:txBody>
      </p:sp>
    </p:spTree>
    <p:extLst>
      <p:ext uri="{BB962C8B-B14F-4D97-AF65-F5344CB8AC3E}">
        <p14:creationId xmlns:p14="http://schemas.microsoft.com/office/powerpoint/2010/main" val="302823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Kommunedirektøren prioriterer:</a:t>
            </a:r>
          </a:p>
        </p:txBody>
      </p:sp>
      <p:sp>
        <p:nvSpPr>
          <p:cNvPr id="3" name="Plassholder for innhold 2"/>
          <p:cNvSpPr>
            <a:spLocks noGrp="1"/>
          </p:cNvSpPr>
          <p:nvPr>
            <p:ph idx="1"/>
          </p:nvPr>
        </p:nvSpPr>
        <p:spPr/>
        <p:txBody>
          <a:bodyPr/>
          <a:lstStyle/>
          <a:p>
            <a:r>
              <a:rPr lang="nb-NO" sz="2400" dirty="0"/>
              <a:t>Administrasjon,  </a:t>
            </a:r>
            <a:r>
              <a:rPr lang="nb-NO" sz="2400" b="1" dirty="0"/>
              <a:t>76,7</a:t>
            </a:r>
            <a:r>
              <a:rPr lang="nb-NO" sz="2400" dirty="0"/>
              <a:t> mill.kr</a:t>
            </a:r>
          </a:p>
          <a:p>
            <a:r>
              <a:rPr lang="nb-NO" sz="2400" dirty="0"/>
              <a:t>Oppvekst, </a:t>
            </a:r>
            <a:r>
              <a:rPr lang="nb-NO" sz="2400" b="1" dirty="0"/>
              <a:t>321,8</a:t>
            </a:r>
            <a:r>
              <a:rPr lang="nb-NO" sz="2400" dirty="0"/>
              <a:t>  mill.kr</a:t>
            </a:r>
          </a:p>
          <a:p>
            <a:r>
              <a:rPr lang="nb-NO" sz="2400" dirty="0"/>
              <a:t>Helse, omsorg og velferd, </a:t>
            </a:r>
            <a:r>
              <a:rPr lang="nb-NO" sz="2400" b="1" dirty="0"/>
              <a:t>365,0</a:t>
            </a:r>
            <a:r>
              <a:rPr lang="nb-NO" sz="2400" dirty="0"/>
              <a:t> mill.kr</a:t>
            </a:r>
          </a:p>
          <a:p>
            <a:r>
              <a:rPr lang="nb-NO" sz="2400" dirty="0"/>
              <a:t>Teknisk, </a:t>
            </a:r>
            <a:r>
              <a:rPr lang="nb-NO" sz="2400" b="1" dirty="0"/>
              <a:t>61,5</a:t>
            </a:r>
            <a:r>
              <a:rPr lang="nb-NO" sz="2400" dirty="0"/>
              <a:t> mill.kr</a:t>
            </a:r>
          </a:p>
          <a:p>
            <a:endParaRPr lang="nb-NO" sz="2400" dirty="0"/>
          </a:p>
          <a:p>
            <a:r>
              <a:rPr lang="nb-NO" sz="2400" b="1" dirty="0"/>
              <a:t>Investering,</a:t>
            </a:r>
            <a:r>
              <a:rPr lang="nb-NO" sz="2400" dirty="0"/>
              <a:t> 55,1 mill.kr</a:t>
            </a:r>
          </a:p>
          <a:p>
            <a:pPr lvl="1"/>
            <a:r>
              <a:rPr lang="nb-NO" sz="2000" dirty="0"/>
              <a:t>låneopptak på 0,0 mill.kr</a:t>
            </a:r>
          </a:p>
          <a:p>
            <a:pPr lvl="1"/>
            <a:r>
              <a:rPr lang="nb-NO" sz="2000" dirty="0"/>
              <a:t>Ubrukte lånemidler 46,7 mill.kr </a:t>
            </a:r>
          </a:p>
          <a:p>
            <a:pPr lvl="1"/>
            <a:r>
              <a:rPr lang="nb-NO" sz="2000" dirty="0"/>
              <a:t>bruk av ubundet investeringsfond 3,7 mill.kr</a:t>
            </a:r>
          </a:p>
        </p:txBody>
      </p:sp>
      <p:sp>
        <p:nvSpPr>
          <p:cNvPr id="4" name="Plassholder for bunntekst 3"/>
          <p:cNvSpPr>
            <a:spLocks noGrp="1"/>
          </p:cNvSpPr>
          <p:nvPr>
            <p:ph type="ftr" sz="quarter" idx="11"/>
          </p:nvPr>
        </p:nvSpPr>
        <p:spPr/>
        <p:txBody>
          <a:bodyPr/>
          <a:lstStyle/>
          <a:p>
            <a:r>
              <a:rPr lang="en-US"/>
              <a:t>Kommunedirektør 5. november 2025</a:t>
            </a:r>
            <a:endParaRPr lang="en-US" dirty="0"/>
          </a:p>
        </p:txBody>
      </p:sp>
    </p:spTree>
    <p:extLst>
      <p:ext uri="{BB962C8B-B14F-4D97-AF65-F5344CB8AC3E}">
        <p14:creationId xmlns:p14="http://schemas.microsoft.com/office/powerpoint/2010/main" val="28969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A79D0E-4994-492B-B56B-433B438D9787}"/>
              </a:ext>
            </a:extLst>
          </p:cNvPr>
          <p:cNvSpPr>
            <a:spLocks noGrp="1"/>
          </p:cNvSpPr>
          <p:nvPr>
            <p:ph type="title"/>
          </p:nvPr>
        </p:nvSpPr>
        <p:spPr/>
        <p:txBody>
          <a:bodyPr/>
          <a:lstStyle/>
          <a:p>
            <a:r>
              <a:rPr lang="nb-NO" dirty="0"/>
              <a:t>Frie inntekter</a:t>
            </a:r>
          </a:p>
        </p:txBody>
      </p:sp>
      <p:sp>
        <p:nvSpPr>
          <p:cNvPr id="4" name="Plassholder for bunntekst 3">
            <a:extLst>
              <a:ext uri="{FF2B5EF4-FFF2-40B4-BE49-F238E27FC236}">
                <a16:creationId xmlns:a16="http://schemas.microsoft.com/office/drawing/2014/main" id="{EF9C7351-DE2E-46CD-B5A7-5069FCE42B92}"/>
              </a:ext>
            </a:extLst>
          </p:cNvPr>
          <p:cNvSpPr>
            <a:spLocks noGrp="1"/>
          </p:cNvSpPr>
          <p:nvPr>
            <p:ph type="ftr" sz="quarter" idx="11"/>
          </p:nvPr>
        </p:nvSpPr>
        <p:spPr/>
        <p:txBody>
          <a:bodyPr/>
          <a:lstStyle/>
          <a:p>
            <a:r>
              <a:rPr lang="en-US"/>
              <a:t>Samarbeidsmøte 4. november 2025</a:t>
            </a:r>
            <a:endParaRPr lang="en-US" dirty="0"/>
          </a:p>
        </p:txBody>
      </p:sp>
      <p:graphicFrame>
        <p:nvGraphicFramePr>
          <p:cNvPr id="5" name="Tabell 4">
            <a:extLst>
              <a:ext uri="{FF2B5EF4-FFF2-40B4-BE49-F238E27FC236}">
                <a16:creationId xmlns:a16="http://schemas.microsoft.com/office/drawing/2014/main" id="{C503994F-5750-44E0-90F6-971D48ECAFCD}"/>
              </a:ext>
            </a:extLst>
          </p:cNvPr>
          <p:cNvGraphicFramePr>
            <a:graphicFrameLocks noGrp="1"/>
          </p:cNvGraphicFramePr>
          <p:nvPr>
            <p:extLst>
              <p:ext uri="{D42A27DB-BD31-4B8C-83A1-F6EECF244321}">
                <p14:modId xmlns:p14="http://schemas.microsoft.com/office/powerpoint/2010/main" val="1896331906"/>
              </p:ext>
            </p:extLst>
          </p:nvPr>
        </p:nvGraphicFramePr>
        <p:xfrm>
          <a:off x="507146" y="1406178"/>
          <a:ext cx="10972798" cy="4026439"/>
        </p:xfrm>
        <a:graphic>
          <a:graphicData uri="http://schemas.openxmlformats.org/drawingml/2006/table">
            <a:tbl>
              <a:tblPr>
                <a:tableStyleId>{5C22544A-7EE6-4342-B048-85BDC9FD1C3A}</a:tableStyleId>
              </a:tblPr>
              <a:tblGrid>
                <a:gridCol w="4016922">
                  <a:extLst>
                    <a:ext uri="{9D8B030D-6E8A-4147-A177-3AD203B41FA5}">
                      <a16:colId xmlns:a16="http://schemas.microsoft.com/office/drawing/2014/main" val="3483517736"/>
                    </a:ext>
                  </a:extLst>
                </a:gridCol>
                <a:gridCol w="1952281">
                  <a:extLst>
                    <a:ext uri="{9D8B030D-6E8A-4147-A177-3AD203B41FA5}">
                      <a16:colId xmlns:a16="http://schemas.microsoft.com/office/drawing/2014/main" val="2139392645"/>
                    </a:ext>
                  </a:extLst>
                </a:gridCol>
                <a:gridCol w="1000719">
                  <a:extLst>
                    <a:ext uri="{9D8B030D-6E8A-4147-A177-3AD203B41FA5}">
                      <a16:colId xmlns:a16="http://schemas.microsoft.com/office/drawing/2014/main" val="821922924"/>
                    </a:ext>
                  </a:extLst>
                </a:gridCol>
                <a:gridCol w="1000719">
                  <a:extLst>
                    <a:ext uri="{9D8B030D-6E8A-4147-A177-3AD203B41FA5}">
                      <a16:colId xmlns:a16="http://schemas.microsoft.com/office/drawing/2014/main" val="3188503676"/>
                    </a:ext>
                  </a:extLst>
                </a:gridCol>
                <a:gridCol w="1000719">
                  <a:extLst>
                    <a:ext uri="{9D8B030D-6E8A-4147-A177-3AD203B41FA5}">
                      <a16:colId xmlns:a16="http://schemas.microsoft.com/office/drawing/2014/main" val="3446083858"/>
                    </a:ext>
                  </a:extLst>
                </a:gridCol>
                <a:gridCol w="1000719">
                  <a:extLst>
                    <a:ext uri="{9D8B030D-6E8A-4147-A177-3AD203B41FA5}">
                      <a16:colId xmlns:a16="http://schemas.microsoft.com/office/drawing/2014/main" val="2868211606"/>
                    </a:ext>
                  </a:extLst>
                </a:gridCol>
                <a:gridCol w="1000719">
                  <a:extLst>
                    <a:ext uri="{9D8B030D-6E8A-4147-A177-3AD203B41FA5}">
                      <a16:colId xmlns:a16="http://schemas.microsoft.com/office/drawing/2014/main" val="1732284931"/>
                    </a:ext>
                  </a:extLst>
                </a:gridCol>
              </a:tblGrid>
              <a:tr h="359503">
                <a:tc>
                  <a:txBody>
                    <a:bodyPr/>
                    <a:lstStyle/>
                    <a:p>
                      <a:pPr algn="l" fontAlgn="b"/>
                      <a:r>
                        <a:rPr lang="nb-NO" sz="1100" b="1" u="none" strike="noStrike" dirty="0">
                          <a:effectLst/>
                        </a:rPr>
                        <a:t>Frie inntekter</a:t>
                      </a:r>
                      <a:endParaRPr lang="nb-NO" sz="1100" b="1" i="0" u="none" strike="noStrike" dirty="0">
                        <a:solidFill>
                          <a:srgbClr val="000000"/>
                        </a:solidFill>
                        <a:effectLst/>
                        <a:latin typeface="Calibiri"/>
                      </a:endParaRPr>
                    </a:p>
                  </a:txBody>
                  <a:tcPr marL="9525" marR="9525" marT="9525" marB="0" anchor="b"/>
                </a:tc>
                <a:tc>
                  <a:txBody>
                    <a:bodyPr/>
                    <a:lstStyle/>
                    <a:p>
                      <a:pPr algn="l" fontAlgn="b"/>
                      <a:r>
                        <a:rPr lang="nb-NO" sz="1100" b="1" u="none" strike="noStrike" dirty="0">
                          <a:effectLst/>
                        </a:rPr>
                        <a:t>Endret budsjett 2025</a:t>
                      </a:r>
                      <a:endParaRPr lang="nb-NO" sz="1100" b="1" i="0" u="none" strike="noStrike" dirty="0">
                        <a:solidFill>
                          <a:srgbClr val="000000"/>
                        </a:solidFill>
                        <a:effectLst/>
                        <a:latin typeface="Calibiri"/>
                      </a:endParaRPr>
                    </a:p>
                  </a:txBody>
                  <a:tcPr marL="9525" marR="9525" marT="9525" marB="0" anchor="b"/>
                </a:tc>
                <a:tc>
                  <a:txBody>
                    <a:bodyPr/>
                    <a:lstStyle/>
                    <a:p>
                      <a:pPr algn="l" fontAlgn="b"/>
                      <a:r>
                        <a:rPr lang="nb-NO" sz="1100" b="1" u="none" strike="noStrike" dirty="0" err="1">
                          <a:effectLst/>
                        </a:rPr>
                        <a:t>Øk.plan</a:t>
                      </a:r>
                      <a:r>
                        <a:rPr lang="nb-NO" sz="1100" b="1" u="none" strike="noStrike" dirty="0">
                          <a:effectLst/>
                        </a:rPr>
                        <a:t> 2026</a:t>
                      </a:r>
                      <a:endParaRPr lang="nb-NO" sz="1100" b="1" i="0" u="none" strike="noStrike" dirty="0">
                        <a:solidFill>
                          <a:srgbClr val="000000"/>
                        </a:solidFill>
                        <a:effectLst/>
                        <a:latin typeface="Calibiri"/>
                      </a:endParaRPr>
                    </a:p>
                  </a:txBody>
                  <a:tcPr marL="9525" marR="9525" marT="9525" marB="0" anchor="b"/>
                </a:tc>
                <a:tc>
                  <a:txBody>
                    <a:bodyPr/>
                    <a:lstStyle/>
                    <a:p>
                      <a:pPr algn="l" fontAlgn="b"/>
                      <a:r>
                        <a:rPr lang="nb-NO" sz="1100" b="1" u="none" strike="noStrike" dirty="0">
                          <a:effectLst/>
                        </a:rPr>
                        <a:t>Endring</a:t>
                      </a:r>
                      <a:endParaRPr lang="nb-NO" sz="1100" b="1" i="0" u="none" strike="noStrike" dirty="0">
                        <a:solidFill>
                          <a:srgbClr val="000000"/>
                        </a:solidFill>
                        <a:effectLst/>
                        <a:latin typeface="Calibiri"/>
                      </a:endParaRPr>
                    </a:p>
                  </a:txBody>
                  <a:tcPr marL="9525" marR="9525" marT="9525" marB="0" anchor="b"/>
                </a:tc>
                <a:tc>
                  <a:txBody>
                    <a:bodyPr/>
                    <a:lstStyle/>
                    <a:p>
                      <a:pPr algn="l" fontAlgn="b"/>
                      <a:r>
                        <a:rPr lang="nb-NO" sz="1100" b="1" u="none" strike="noStrike" dirty="0" err="1">
                          <a:effectLst/>
                        </a:rPr>
                        <a:t>Øk.plan</a:t>
                      </a:r>
                      <a:r>
                        <a:rPr lang="nb-NO" sz="1100" b="1" u="none" strike="noStrike" dirty="0">
                          <a:effectLst/>
                        </a:rPr>
                        <a:t> 2027</a:t>
                      </a:r>
                      <a:endParaRPr lang="nb-NO" sz="1100" b="1" i="0" u="none" strike="noStrike" dirty="0">
                        <a:solidFill>
                          <a:srgbClr val="000000"/>
                        </a:solidFill>
                        <a:effectLst/>
                        <a:latin typeface="Calibiri"/>
                      </a:endParaRPr>
                    </a:p>
                  </a:txBody>
                  <a:tcPr marL="9525" marR="9525" marT="9525" marB="0" anchor="b"/>
                </a:tc>
                <a:tc>
                  <a:txBody>
                    <a:bodyPr/>
                    <a:lstStyle/>
                    <a:p>
                      <a:pPr algn="l" fontAlgn="b"/>
                      <a:r>
                        <a:rPr lang="nb-NO" sz="1100" b="1" u="none" strike="noStrike">
                          <a:effectLst/>
                        </a:rPr>
                        <a:t>Øk.plan 2028</a:t>
                      </a:r>
                      <a:endParaRPr lang="nb-NO" sz="1100" b="1" i="0" u="none" strike="noStrike">
                        <a:solidFill>
                          <a:srgbClr val="000000"/>
                        </a:solidFill>
                        <a:effectLst/>
                        <a:latin typeface="Calibiri"/>
                      </a:endParaRPr>
                    </a:p>
                  </a:txBody>
                  <a:tcPr marL="9525" marR="9525" marT="9525" marB="0" anchor="b"/>
                </a:tc>
                <a:tc>
                  <a:txBody>
                    <a:bodyPr/>
                    <a:lstStyle/>
                    <a:p>
                      <a:pPr algn="l" fontAlgn="b"/>
                      <a:r>
                        <a:rPr lang="nb-NO" sz="1100" b="1" u="none" strike="noStrike" dirty="0" err="1">
                          <a:effectLst/>
                        </a:rPr>
                        <a:t>Øk.plan</a:t>
                      </a:r>
                      <a:r>
                        <a:rPr lang="nb-NO" sz="1100" b="1" u="none" strike="noStrike" dirty="0">
                          <a:effectLst/>
                        </a:rPr>
                        <a:t> 2029</a:t>
                      </a:r>
                      <a:endParaRPr lang="nb-NO" sz="1100" b="1" i="0" u="none" strike="noStrike" dirty="0">
                        <a:solidFill>
                          <a:srgbClr val="000000"/>
                        </a:solidFill>
                        <a:effectLst/>
                        <a:latin typeface="Calibiri"/>
                      </a:endParaRPr>
                    </a:p>
                  </a:txBody>
                  <a:tcPr marL="9525" marR="9525" marT="9525" marB="0" anchor="b"/>
                </a:tc>
                <a:extLst>
                  <a:ext uri="{0D108BD9-81ED-4DB2-BD59-A6C34878D82A}">
                    <a16:rowId xmlns:a16="http://schemas.microsoft.com/office/drawing/2014/main" val="3384213890"/>
                  </a:ext>
                </a:extLst>
              </a:tr>
              <a:tr h="305578">
                <a:tc>
                  <a:txBody>
                    <a:bodyPr/>
                    <a:lstStyle/>
                    <a:p>
                      <a:pPr algn="l" fontAlgn="b"/>
                      <a:r>
                        <a:rPr lang="nb-NO" sz="1000" u="none" strike="noStrike">
                          <a:effectLst/>
                        </a:rPr>
                        <a:t>Rammetilskudd</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-452 000 000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-464 075 000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-12 075 000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dirty="0">
                          <a:effectLst/>
                        </a:rPr>
                        <a:t>-463 884 000</a:t>
                      </a:r>
                      <a:endParaRPr lang="nb-NO"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dirty="0">
                          <a:effectLst/>
                        </a:rPr>
                        <a:t>-463 897 000</a:t>
                      </a:r>
                      <a:endParaRPr lang="nb-NO"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dirty="0">
                          <a:effectLst/>
                        </a:rPr>
                        <a:t>-463 888 000</a:t>
                      </a:r>
                      <a:endParaRPr lang="nb-NO"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79639825"/>
                  </a:ext>
                </a:extLst>
              </a:tr>
              <a:tr h="305578">
                <a:tc>
                  <a:txBody>
                    <a:bodyPr/>
                    <a:lstStyle/>
                    <a:p>
                      <a:pPr algn="l" fontAlgn="b"/>
                      <a:r>
                        <a:rPr lang="nb-NO" sz="1000" u="none" strike="noStrike" dirty="0">
                          <a:effectLst/>
                        </a:rPr>
                        <a:t>Inntektsutjevning</a:t>
                      </a:r>
                      <a:endParaRPr lang="nb-NO"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-25 380 000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-18 025 000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7 355 000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-18 025 000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-18 025 000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-18 025 000</a:t>
                      </a:r>
                      <a:endParaRPr lang="nb-NO"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33517191"/>
                  </a:ext>
                </a:extLst>
              </a:tr>
              <a:tr h="305578">
                <a:tc>
                  <a:txBody>
                    <a:bodyPr/>
                    <a:lstStyle/>
                    <a:p>
                      <a:pPr algn="l" fontAlgn="b"/>
                      <a:r>
                        <a:rPr lang="nb-NO" sz="1000" u="none" strike="noStrike" dirty="0">
                          <a:effectLst/>
                        </a:rPr>
                        <a:t>Naturressursskatt</a:t>
                      </a:r>
                      <a:endParaRPr lang="nb-NO"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-4 666 000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-4 793 000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-127 000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-4 793 000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-4 793 000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-4 793 000</a:t>
                      </a:r>
                      <a:endParaRPr lang="nb-NO"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08335784"/>
                  </a:ext>
                </a:extLst>
              </a:tr>
              <a:tr h="305578">
                <a:tc>
                  <a:txBody>
                    <a:bodyPr/>
                    <a:lstStyle/>
                    <a:p>
                      <a:pPr algn="l" fontAlgn="b"/>
                      <a:r>
                        <a:rPr lang="nb-NO" sz="1000" u="none" strike="noStrike" dirty="0">
                          <a:effectLst/>
                        </a:rPr>
                        <a:t>Skatt på inntekt og formue (9.954 innbyggere 01.01.2026)</a:t>
                      </a:r>
                      <a:endParaRPr lang="nb-NO"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-366 891 000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-402 693 000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-35 802 000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-402 693 000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-402 693 000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-402 693 000</a:t>
                      </a:r>
                      <a:endParaRPr lang="nb-NO"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98038025"/>
                  </a:ext>
                </a:extLst>
              </a:tr>
              <a:tr h="305578">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-848 937 000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-889 586 000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-40 649 000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-889 395 000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-889 408 000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-889 399 000</a:t>
                      </a:r>
                      <a:endParaRPr lang="nb-NO" sz="1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9851514"/>
                  </a:ext>
                </a:extLst>
              </a:tr>
              <a:tr h="305578">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dirty="0">
                          <a:effectLst/>
                        </a:rPr>
                        <a:t> </a:t>
                      </a:r>
                      <a:endParaRPr lang="nb-NO"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45490680"/>
                  </a:ext>
                </a:extLst>
              </a:tr>
              <a:tr h="305578">
                <a:tc>
                  <a:txBody>
                    <a:bodyPr/>
                    <a:lstStyle/>
                    <a:p>
                      <a:pPr algn="l" fontAlgn="b"/>
                      <a:r>
                        <a:rPr lang="nb-NO" sz="1000" u="none" strike="noStrike" dirty="0">
                          <a:effectLst/>
                        </a:rPr>
                        <a:t>Havbruksfond</a:t>
                      </a:r>
                      <a:endParaRPr lang="nb-NO"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-7 300 000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-13 000 000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-5 700 000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-5 000 000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-13 000 000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-6 000 000</a:t>
                      </a:r>
                      <a:endParaRPr lang="nb-NO"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76866626"/>
                  </a:ext>
                </a:extLst>
              </a:tr>
              <a:tr h="305578">
                <a:tc>
                  <a:txBody>
                    <a:bodyPr/>
                    <a:lstStyle/>
                    <a:p>
                      <a:pPr algn="l" fontAlgn="b"/>
                      <a:r>
                        <a:rPr lang="nb-NO" sz="1000" u="none" strike="noStrike">
                          <a:effectLst/>
                        </a:rPr>
                        <a:t>Eiendomsskatt</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-51 570 000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-55 313 000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-3 743 000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-55 313 000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-55 313 000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-55 313 000</a:t>
                      </a:r>
                      <a:endParaRPr lang="nb-NO"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7252634"/>
                  </a:ext>
                </a:extLst>
              </a:tr>
              <a:tr h="305578">
                <a:tc>
                  <a:txBody>
                    <a:bodyPr/>
                    <a:lstStyle/>
                    <a:p>
                      <a:pPr algn="l" fontAlgn="b"/>
                      <a:r>
                        <a:rPr lang="nb-NO" sz="1000" u="none" strike="noStrike">
                          <a:effectLst/>
                        </a:rPr>
                        <a:t>Utbytte fra selskaper</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0</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u="none" strike="noStrike">
                          <a:effectLst/>
                        </a:rPr>
                        <a:t>0</a:t>
                      </a:r>
                      <a:endParaRPr lang="nb-NO"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27955634"/>
                  </a:ext>
                </a:extLst>
              </a:tr>
              <a:tr h="305578">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-58 870 000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-68 313 000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-9 443 000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-60 313 000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-68 313 000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-61 313 000</a:t>
                      </a:r>
                      <a:endParaRPr lang="nb-NO" sz="1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33050769"/>
                  </a:ext>
                </a:extLst>
              </a:tr>
              <a:tr h="305578">
                <a:tc>
                  <a:txBody>
                    <a:bodyPr/>
                    <a:lstStyle/>
                    <a:p>
                      <a:pPr algn="l" fontAlgn="b"/>
                      <a:r>
                        <a:rPr lang="nb-NO" sz="1000" u="none" strike="noStrike" dirty="0">
                          <a:effectLst/>
                        </a:rPr>
                        <a:t> </a:t>
                      </a:r>
                      <a:endParaRPr lang="nb-NO"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nb-NO" sz="1000" u="none" strike="noStrike">
                          <a:effectLst/>
                        </a:rPr>
                        <a:t> </a:t>
                      </a:r>
                      <a:endParaRPr lang="nb-NO"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30530803"/>
                  </a:ext>
                </a:extLst>
              </a:tr>
              <a:tr h="305578">
                <a:tc>
                  <a:txBody>
                    <a:bodyPr/>
                    <a:lstStyle/>
                    <a:p>
                      <a:pPr algn="l" fontAlgn="b"/>
                      <a:r>
                        <a:rPr lang="nb-NO" sz="1000" b="1" u="none" strike="noStrike" dirty="0">
                          <a:effectLst/>
                        </a:rPr>
                        <a:t>Sum</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-907 807 000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-957 899 000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-50 092 000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-949 708 000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-957 721 000</a:t>
                      </a:r>
                      <a:endParaRPr lang="nb-NO"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000" b="1" u="none" strike="noStrike" dirty="0">
                          <a:effectLst/>
                        </a:rPr>
                        <a:t>-950 712 000</a:t>
                      </a:r>
                      <a:endParaRPr lang="nb-NO" sz="1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50720956"/>
                  </a:ext>
                </a:extLst>
              </a:tr>
            </a:tbl>
          </a:graphicData>
        </a:graphic>
      </p:graphicFrame>
      <p:pic>
        <p:nvPicPr>
          <p:cNvPr id="3" name="Bilde 2">
            <a:extLst>
              <a:ext uri="{FF2B5EF4-FFF2-40B4-BE49-F238E27FC236}">
                <a16:creationId xmlns:a16="http://schemas.microsoft.com/office/drawing/2014/main" id="{507F9D62-100A-4646-94B4-D9542C5A2F6D}"/>
              </a:ext>
            </a:extLst>
          </p:cNvPr>
          <p:cNvPicPr>
            <a:picLocks noChangeAspect="1"/>
          </p:cNvPicPr>
          <p:nvPr/>
        </p:nvPicPr>
        <p:blipFill>
          <a:blip r:embed="rId2"/>
          <a:stretch>
            <a:fillRect/>
          </a:stretch>
        </p:blipFill>
        <p:spPr>
          <a:xfrm>
            <a:off x="2062563" y="3926541"/>
            <a:ext cx="3079017" cy="2141925"/>
          </a:xfrm>
          <a:prstGeom prst="rect">
            <a:avLst/>
          </a:prstGeom>
        </p:spPr>
      </p:pic>
    </p:spTree>
    <p:extLst>
      <p:ext uri="{BB962C8B-B14F-4D97-AF65-F5344CB8AC3E}">
        <p14:creationId xmlns:p14="http://schemas.microsoft.com/office/powerpoint/2010/main" val="404313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Andre inntekter</a:t>
            </a:r>
          </a:p>
        </p:txBody>
      </p:sp>
      <p:sp>
        <p:nvSpPr>
          <p:cNvPr id="3" name="Plassholder for innhold 2"/>
          <p:cNvSpPr>
            <a:spLocks noGrp="1"/>
          </p:cNvSpPr>
          <p:nvPr>
            <p:ph idx="1"/>
          </p:nvPr>
        </p:nvSpPr>
        <p:spPr/>
        <p:txBody>
          <a:bodyPr/>
          <a:lstStyle/>
          <a:p>
            <a:r>
              <a:rPr lang="nb-NO" sz="2800" dirty="0"/>
              <a:t>Konsesjonskraftavgift på 2,05 mill.kr </a:t>
            </a:r>
          </a:p>
          <a:p>
            <a:pPr lvl="1"/>
            <a:r>
              <a:rPr lang="nb-NO" sz="2400" dirty="0"/>
              <a:t>Avsettes 1/3 </a:t>
            </a:r>
            <a:r>
              <a:rPr lang="nb-NO" sz="2400" dirty="0" err="1"/>
              <a:t>prim.fond</a:t>
            </a:r>
            <a:r>
              <a:rPr lang="nb-NO" sz="2400" dirty="0"/>
              <a:t> og 2/3 </a:t>
            </a:r>
            <a:r>
              <a:rPr lang="nb-NO" sz="2400" dirty="0" err="1"/>
              <a:t>nær.fond</a:t>
            </a:r>
            <a:endParaRPr lang="nb-NO" sz="2400" dirty="0"/>
          </a:p>
          <a:p>
            <a:r>
              <a:rPr lang="nb-NO" sz="2800" dirty="0"/>
              <a:t>Salg av konsesjonskraft – Fortsetter med å «bruke konsesjonskraften selv» - Lavere inntekt i 2026</a:t>
            </a:r>
          </a:p>
          <a:p>
            <a:r>
              <a:rPr lang="nb-NO" sz="2800" dirty="0"/>
              <a:t>Flyktninger – Midlertidig 67,9 mill.kr i 2026</a:t>
            </a:r>
          </a:p>
          <a:p>
            <a:pPr lvl="1"/>
            <a:r>
              <a:rPr lang="nb-NO" sz="1600" dirty="0"/>
              <a:t>Satser fra IMDI</a:t>
            </a:r>
          </a:p>
          <a:p>
            <a:pPr lvl="1"/>
            <a:r>
              <a:rPr lang="nb-NO" sz="1600" dirty="0"/>
              <a:t>Integreringstilskudd</a:t>
            </a:r>
          </a:p>
          <a:p>
            <a:pPr lvl="1"/>
            <a:r>
              <a:rPr lang="nb-NO" sz="1600" dirty="0"/>
              <a:t>Språktilskudd</a:t>
            </a:r>
          </a:p>
          <a:p>
            <a:pPr lvl="1"/>
            <a:r>
              <a:rPr lang="nb-NO" sz="1600" dirty="0"/>
              <a:t>Vertskommune</a:t>
            </a:r>
          </a:p>
          <a:p>
            <a:pPr lvl="1"/>
            <a:r>
              <a:rPr lang="nb-NO" sz="1600" dirty="0"/>
              <a:t>Noen mindre tilskudd</a:t>
            </a:r>
          </a:p>
          <a:p>
            <a:pPr lvl="1"/>
            <a:r>
              <a:rPr lang="nb-NO" sz="1600" dirty="0"/>
              <a:t>51 i 2026 </a:t>
            </a:r>
            <a:r>
              <a:rPr lang="nb-NO" sz="1600" dirty="0" err="1"/>
              <a:t>ihht</a:t>
            </a:r>
            <a:r>
              <a:rPr lang="nb-NO" sz="1600" dirty="0"/>
              <a:t> anmodning – 50 hvert år</a:t>
            </a:r>
            <a:r>
              <a:rPr lang="nb-NO" sz="1800" dirty="0"/>
              <a:t>		</a:t>
            </a:r>
          </a:p>
          <a:p>
            <a:endParaRPr lang="nb-NO" dirty="0"/>
          </a:p>
          <a:p>
            <a:endParaRPr lang="nb-NO" dirty="0"/>
          </a:p>
          <a:p>
            <a:pPr marL="0" indent="0">
              <a:buNone/>
            </a:pPr>
            <a:endParaRPr lang="nb-NO" dirty="0"/>
          </a:p>
        </p:txBody>
      </p:sp>
      <p:sp>
        <p:nvSpPr>
          <p:cNvPr id="4" name="Plassholder for bunntekst 3"/>
          <p:cNvSpPr>
            <a:spLocks noGrp="1"/>
          </p:cNvSpPr>
          <p:nvPr>
            <p:ph type="ftr" sz="quarter" idx="11"/>
          </p:nvPr>
        </p:nvSpPr>
        <p:spPr/>
        <p:txBody>
          <a:bodyPr/>
          <a:lstStyle/>
          <a:p>
            <a:r>
              <a:rPr lang="en-US"/>
              <a:t>Samarbeidsmøte 4. november 2025</a:t>
            </a:r>
            <a:endParaRPr lang="en-US" dirty="0"/>
          </a:p>
        </p:txBody>
      </p:sp>
    </p:spTree>
    <p:extLst>
      <p:ext uri="{BB962C8B-B14F-4D97-AF65-F5344CB8AC3E}">
        <p14:creationId xmlns:p14="http://schemas.microsoft.com/office/powerpoint/2010/main" val="161430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AD813F-AD6F-45D5-9859-75C498F6B87C}"/>
              </a:ext>
            </a:extLst>
          </p:cNvPr>
          <p:cNvSpPr>
            <a:spLocks noGrp="1"/>
          </p:cNvSpPr>
          <p:nvPr>
            <p:ph type="title"/>
          </p:nvPr>
        </p:nvSpPr>
        <p:spPr/>
        <p:txBody>
          <a:bodyPr/>
          <a:lstStyle/>
          <a:p>
            <a:r>
              <a:rPr lang="nb-NO" dirty="0"/>
              <a:t>Øvrig fra finansområdet</a:t>
            </a:r>
          </a:p>
        </p:txBody>
      </p:sp>
      <p:sp>
        <p:nvSpPr>
          <p:cNvPr id="4" name="Plassholder for bunntekst 3">
            <a:extLst>
              <a:ext uri="{FF2B5EF4-FFF2-40B4-BE49-F238E27FC236}">
                <a16:creationId xmlns:a16="http://schemas.microsoft.com/office/drawing/2014/main" id="{10D7A58B-A16B-45E8-B2A4-132AE3522791}"/>
              </a:ext>
            </a:extLst>
          </p:cNvPr>
          <p:cNvSpPr>
            <a:spLocks noGrp="1"/>
          </p:cNvSpPr>
          <p:nvPr>
            <p:ph type="ftr" sz="quarter" idx="11"/>
          </p:nvPr>
        </p:nvSpPr>
        <p:spPr/>
        <p:txBody>
          <a:bodyPr/>
          <a:lstStyle/>
          <a:p>
            <a:r>
              <a:rPr lang="en-US"/>
              <a:t>Kommunedirektør 5. november 2025</a:t>
            </a:r>
            <a:endParaRPr lang="en-US" dirty="0"/>
          </a:p>
        </p:txBody>
      </p:sp>
      <p:sp>
        <p:nvSpPr>
          <p:cNvPr id="5" name="Plassholder for innhold 4">
            <a:extLst>
              <a:ext uri="{FF2B5EF4-FFF2-40B4-BE49-F238E27FC236}">
                <a16:creationId xmlns:a16="http://schemas.microsoft.com/office/drawing/2014/main" id="{6A006FA8-9E58-466F-BF0D-1A82FC2AE82E}"/>
              </a:ext>
            </a:extLst>
          </p:cNvPr>
          <p:cNvSpPr>
            <a:spLocks noGrp="1"/>
          </p:cNvSpPr>
          <p:nvPr>
            <p:ph idx="1"/>
          </p:nvPr>
        </p:nvSpPr>
        <p:spPr/>
        <p:txBody>
          <a:bodyPr/>
          <a:lstStyle/>
          <a:p>
            <a:r>
              <a:rPr lang="nb-NO" dirty="0"/>
              <a:t>Økte pensjonskostnader</a:t>
            </a:r>
          </a:p>
          <a:p>
            <a:r>
              <a:rPr lang="nb-NO" dirty="0"/>
              <a:t>Avsatt midler til kassakreditt</a:t>
            </a:r>
          </a:p>
          <a:p>
            <a:pPr marL="0" indent="0">
              <a:buNone/>
            </a:pPr>
            <a:endParaRPr lang="nb-NO" dirty="0"/>
          </a:p>
        </p:txBody>
      </p:sp>
    </p:spTree>
    <p:extLst>
      <p:ext uri="{BB962C8B-B14F-4D97-AF65-F5344CB8AC3E}">
        <p14:creationId xmlns:p14="http://schemas.microsoft.com/office/powerpoint/2010/main" val="2575444212"/>
      </p:ext>
    </p:extLst>
  </p:cSld>
  <p:clrMapOvr>
    <a:masterClrMapping/>
  </p:clrMapOvr>
</p:sld>
</file>

<file path=ppt/theme/theme1.xml><?xml version="1.0" encoding="utf-8"?>
<a:theme xmlns:a="http://schemas.openxmlformats.org/drawingml/2006/main" name="Kirkenes kompetansenter">
  <a:themeElements>
    <a:clrScheme name="Rød-Orans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rkenes kompetansesenter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irkenes kompetansesenter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irkenes kompetansesenter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irkenes kompetansesenter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irkenes kompetansesenter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irkenes kompetansesenter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irkenes kompetansesenter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irkenes kompetansesenter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irkenes kompetansesenter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Kirkenes kompetansenter">
  <a:themeElements>
    <a:clrScheme name="Kirkenes kompetansesenter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Kirkenes kompetansesenter">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rkenes kompetansesenter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irkenes kompetansesenter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irkenes kompetansesenter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irkenes kompetansesenter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irkenes kompetansesenter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irkenes kompetansesenter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irkenes kompetansesenter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irkenes kompetansesenter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irkenes kompetansesenter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ød-Orans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51CBF43C45B7B489FD5A80CA75E4677" ma:contentTypeVersion="2" ma:contentTypeDescription="Opprett et nytt dokument." ma:contentTypeScope="" ma:versionID="12938f714da7ecd128dee3cf4d711ca3">
  <xsd:schema xmlns:xsd="http://www.w3.org/2001/XMLSchema" xmlns:xs="http://www.w3.org/2001/XMLSchema" xmlns:p="http://schemas.microsoft.com/office/2006/metadata/properties" xmlns:ns1="http://schemas.microsoft.com/sharepoint/v3" xmlns:ns2="30c1fe55-3076-4f0f-a661-a5b0491d1e57" targetNamespace="http://schemas.microsoft.com/office/2006/metadata/properties" ma:root="true" ma:fieldsID="3ea8017f27dc2372d2d8ff5c907f3531" ns1:_="" ns2:_="">
    <xsd:import namespace="http://schemas.microsoft.com/sharepoint/v3"/>
    <xsd:import namespace="30c1fe55-3076-4f0f-a661-a5b0491d1e5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c1fe55-3076-4f0f-a661-a5b0491d1e57" elementFormDefault="qualified">
    <xsd:import namespace="http://schemas.microsoft.com/office/2006/documentManagement/types"/>
    <xsd:import namespace="http://schemas.microsoft.com/office/infopath/2007/PartnerControls"/>
    <xsd:element name="SharedWithUsers" ma:index="10"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E0F2296-2CC6-4052-B161-513D24711873}">
  <ds:schemaRefs>
    <ds:schemaRef ds:uri="http://schemas.microsoft.com/sharepoint/v3/contenttype/forms"/>
  </ds:schemaRefs>
</ds:datastoreItem>
</file>

<file path=customXml/itemProps2.xml><?xml version="1.0" encoding="utf-8"?>
<ds:datastoreItem xmlns:ds="http://schemas.openxmlformats.org/officeDocument/2006/customXml" ds:itemID="{2F6864DC-B413-44E5-B8AE-5A475CC97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0c1fe55-3076-4f0f-a661-a5b0491d1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AE5914-24CB-47B3-8AFA-C317F6E20F7C}">
  <ds:schemaRefs>
    <ds:schemaRef ds:uri="30c1fe55-3076-4f0f-a661-a5b0491d1e57"/>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23713</TotalTime>
  <Words>2093</Words>
  <Application>Microsoft Office PowerPoint</Application>
  <PresentationFormat>Widescreen</PresentationFormat>
  <Paragraphs>596</Paragraphs>
  <Slides>34</Slides>
  <Notes>5</Notes>
  <HiddenSlides>1</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34</vt:i4>
      </vt:variant>
    </vt:vector>
  </HeadingPairs>
  <TitlesOfParts>
    <vt:vector size="42" baseType="lpstr">
      <vt:lpstr>Arial</vt:lpstr>
      <vt:lpstr>Calibiri</vt:lpstr>
      <vt:lpstr>Calibri</vt:lpstr>
      <vt:lpstr>Century Gothic</vt:lpstr>
      <vt:lpstr>Garamond</vt:lpstr>
      <vt:lpstr>Wingdings</vt:lpstr>
      <vt:lpstr>Kirkenes kompetansenter</vt:lpstr>
      <vt:lpstr>1_Kirkenes kompetansenter</vt:lpstr>
      <vt:lpstr>PowerPoint-presentasjon</vt:lpstr>
      <vt:lpstr>Finansielle måltall jf. økonomireglement</vt:lpstr>
      <vt:lpstr>Inndekningsplan – i 2026 og 2027  </vt:lpstr>
      <vt:lpstr>Prosjektplan – Nettverk for bærekraftig kommuneøkonomi</vt:lpstr>
      <vt:lpstr>Budsjettprosessen</vt:lpstr>
      <vt:lpstr>Kommunedirektøren prioriterer:</vt:lpstr>
      <vt:lpstr>Frie inntekter</vt:lpstr>
      <vt:lpstr>Andre inntekter</vt:lpstr>
      <vt:lpstr>Øvrig fra finansområdet</vt:lpstr>
      <vt:lpstr>Overføring til andre</vt:lpstr>
      <vt:lpstr>Finansinntekter og -utgifter</vt:lpstr>
      <vt:lpstr>Lånegjeld      Kommunedirektøren foreslår å bruke ubrukte lånemidler fra tidligere låneopptak. Minimumsavdrag beregnet til 54,0 mill.kr i 2026 – Ny forskrift for klassifisering av levetid på anlegg  </vt:lpstr>
      <vt:lpstr>Utvikling ordinære renteutgifter</vt:lpstr>
      <vt:lpstr>Bolyst</vt:lpstr>
      <vt:lpstr>Konsekvensjustert budsjett</vt:lpstr>
      <vt:lpstr>Tiltaksliste</vt:lpstr>
      <vt:lpstr>Administrasjon </vt:lpstr>
      <vt:lpstr>Administrasjon </vt:lpstr>
      <vt:lpstr>Kultur og oppvekst – Eksl. Flyktning- og komp.enhet</vt:lpstr>
      <vt:lpstr>Kultur og oppvekst</vt:lpstr>
      <vt:lpstr>Helse, omsorg og velferd</vt:lpstr>
      <vt:lpstr>Helse, omsorg og velferd</vt:lpstr>
      <vt:lpstr>Tekniske tjenester</vt:lpstr>
      <vt:lpstr>Tekniske tjenester</vt:lpstr>
      <vt:lpstr>Investeringsbudsjett </vt:lpstr>
      <vt:lpstr>Investeringsprosjekt, administrasjon og HOV</vt:lpstr>
      <vt:lpstr>Investeringsprosjekt tekniske tjenester </vt:lpstr>
      <vt:lpstr>Investeringsprosjekt Selvkost</vt:lpstr>
      <vt:lpstr>Investeringsprosjekt finans</vt:lpstr>
      <vt:lpstr>Prosjekter som vurderes i løpet av 2026</vt:lpstr>
      <vt:lpstr>Startlån</vt:lpstr>
      <vt:lpstr>Finansiering</vt:lpstr>
      <vt:lpstr>Budsjettdokumentet</vt:lpstr>
      <vt:lpstr>Spørsmål og svar</vt:lpstr>
    </vt:vector>
  </TitlesOfParts>
  <Company>Sør-Varanger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Svanhild Apeland Lande</dc:creator>
  <cp:lastModifiedBy>Sæbjørn T. Dale</cp:lastModifiedBy>
  <cp:revision>474</cp:revision>
  <cp:lastPrinted>2024-11-06T12:26:49Z</cp:lastPrinted>
  <dcterms:created xsi:type="dcterms:W3CDTF">2017-02-11T14:13:33Z</dcterms:created>
  <dcterms:modified xsi:type="dcterms:W3CDTF">2025-11-05T09:42:09Z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0x010100D51CBF43C45B7B489FD5A80CA75E4677</vt:lpwstr>
  </property>
</Properties>
</file>