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  <p:sldMasterId id="2147483672" r:id="rId5"/>
  </p:sldMasterIdLst>
  <p:notesMasterIdLst>
    <p:notesMasterId r:id="rId20"/>
  </p:notesMasterIdLst>
  <p:sldIdLst>
    <p:sldId id="257" r:id="rId6"/>
    <p:sldId id="279" r:id="rId7"/>
    <p:sldId id="297" r:id="rId8"/>
    <p:sldId id="312" r:id="rId9"/>
    <p:sldId id="314" r:id="rId10"/>
    <p:sldId id="299" r:id="rId11"/>
    <p:sldId id="300" r:id="rId12"/>
    <p:sldId id="301" r:id="rId13"/>
    <p:sldId id="280" r:id="rId14"/>
    <p:sldId id="302" r:id="rId15"/>
    <p:sldId id="305" r:id="rId16"/>
    <p:sldId id="306" r:id="rId17"/>
    <p:sldId id="308" r:id="rId18"/>
    <p:sldId id="296" r:id="rId19"/>
  </p:sldIdLst>
  <p:sldSz cx="12192000" cy="6858000"/>
  <p:notesSz cx="6742113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Bordi Øvergaard" initials="NBØ" lastIdx="1" clrIdx="0">
    <p:extLst>
      <p:ext uri="{19B8F6BF-5375-455C-9EA6-DF929625EA0E}">
        <p15:presenceInfo xmlns:p15="http://schemas.microsoft.com/office/powerpoint/2012/main" userId="S-1-5-21-608862378-1626917456-406177805-3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Mørk stil 2 - utheving 5 /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emastil 1 -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83811" autoAdjust="0"/>
  </p:normalViewPr>
  <p:slideViewPr>
    <p:cSldViewPr snapToGrid="0">
      <p:cViewPr>
        <p:scale>
          <a:sx n="72" d="100"/>
          <a:sy n="72" d="100"/>
        </p:scale>
        <p:origin x="78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63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D4EF1-3590-44AF-9820-23F1496898E5}" type="datetimeFigureOut">
              <a:rPr lang="nb-NO" smtClean="0"/>
              <a:t>27.10.2023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24F9-DBC7-410C-8273-BF03FDA1F1A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136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vdata.no/cgi-wift/wiftldles?doc=/usr/www/lovdata/all/nl-19610616-015.html&amp;emne=grannelov*&amp;&amp;" TargetMode="External"/><Relationship Id="rId13" Type="http://schemas.openxmlformats.org/officeDocument/2006/relationships/hyperlink" Target="http://www.lovdata.no/all/hl-19290524-004.html" TargetMode="External"/><Relationship Id="rId3" Type="http://schemas.openxmlformats.org/officeDocument/2006/relationships/hyperlink" Target="http://www.lovdata.no/cgi-wift/wiftldles?doc=/usr/www/lovdata/all/nl-19670210-000.html&amp;emne=forvaltningslov*&amp;&amp;" TargetMode="External"/><Relationship Id="rId7" Type="http://schemas.openxmlformats.org/officeDocument/2006/relationships/hyperlink" Target="http://www.lovdata.no/cgi-wift/wiftldles?doc=/usr/www/lovdata/all/nl-19650618-004.html&amp;emne=vegtrafikklov*&amp;&amp;" TargetMode="External"/><Relationship Id="rId12" Type="http://schemas.openxmlformats.org/officeDocument/2006/relationships/hyperlink" Target="http://www.lovdata.no/all/hl-19900629-050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lovdata.no/cgi-wift/wiftldles?doc=/usr/www/lovdata/all/nl-19630621-023.html&amp;emne=veglov*&amp;&amp;" TargetMode="External"/><Relationship Id="rId11" Type="http://schemas.openxmlformats.org/officeDocument/2006/relationships/hyperlink" Target="https://lovdata.no/dokument/NL/lov/1995-08-04-53" TargetMode="External"/><Relationship Id="rId5" Type="http://schemas.openxmlformats.org/officeDocument/2006/relationships/hyperlink" Target="https://lovdata.no/dokument/NL/lov/2008-06-27-71?q=plan+og+bygningsloven" TargetMode="External"/><Relationship Id="rId10" Type="http://schemas.openxmlformats.org/officeDocument/2006/relationships/hyperlink" Target="https://lovdata.no/dokument/NL/lov/1959-10-23-3" TargetMode="External"/><Relationship Id="rId4" Type="http://schemas.openxmlformats.org/officeDocument/2006/relationships/hyperlink" Target="https://lovdata.no/dokument/NL/lov/2006-05-19-16?q=offentleg" TargetMode="External"/><Relationship Id="rId9" Type="http://schemas.openxmlformats.org/officeDocument/2006/relationships/hyperlink" Target="https://lovdata.no/dokument/NL/lov/1981-03-13-6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614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/>
              <a:t>Planlegging for forvaltning, drift, vedlikehold og utvikling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Garantioppfølging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Anskaffelser</a:t>
            </a:r>
          </a:p>
          <a:p>
            <a:r>
              <a:rPr lang="nb-NO" sz="1200" dirty="0"/>
              <a:t>Oppfølging av rammeavtaler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579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Sårbar med bare 1 stilling. Vært nødt til å avvente</a:t>
            </a:r>
            <a:r>
              <a:rPr lang="nb-NO" baseline="0" dirty="0"/>
              <a:t> med KKN </a:t>
            </a:r>
            <a:r>
              <a:rPr lang="nb-NO" baseline="0" dirty="0" err="1"/>
              <a:t>Bhg</a:t>
            </a:r>
            <a:r>
              <a:rPr lang="nb-NO" baseline="0" dirty="0"/>
              <a:t> til ny på plass.</a:t>
            </a:r>
          </a:p>
          <a:p>
            <a:r>
              <a:rPr lang="nb-NO" baseline="0" dirty="0"/>
              <a:t>Meget viktig avdeling. Avgjørende for å tilrettelegge for FDV og kvalitet i byggene. Viktig med intern kompetanse for å få eierforhold, samhandling og god oppfølging fra BH siden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542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Mattilsynet er </a:t>
            </a:r>
            <a:r>
              <a:rPr lang="nb-NO" dirty="0" err="1"/>
              <a:t>tilsynsmyndihet</a:t>
            </a:r>
            <a:r>
              <a:rPr lang="nb-NO" dirty="0"/>
              <a:t> på drikkevann. </a:t>
            </a:r>
          </a:p>
          <a:p>
            <a:r>
              <a:rPr lang="nb-NO" dirty="0"/>
              <a:t>Statsforvalteren på avløp. </a:t>
            </a:r>
          </a:p>
          <a:p>
            <a:r>
              <a:rPr lang="nb-NO" dirty="0"/>
              <a:t>Kommunelegen følger opp vedlikeholdsplaner og blant annet badevannsprøver o.l. </a:t>
            </a:r>
            <a:r>
              <a:rPr lang="nb-NO" dirty="0" err="1"/>
              <a:t>K.legen</a:t>
            </a:r>
            <a:r>
              <a:rPr lang="nb-NO" dirty="0"/>
              <a:t> skal også ha melding ved feil på drikkevannet.</a:t>
            </a:r>
          </a:p>
          <a:p>
            <a:r>
              <a:rPr lang="nb-NO" dirty="0"/>
              <a:t>Krav til kommunale VA anlegg stilles i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Plan- og bygningsloven, </a:t>
            </a:r>
            <a:r>
              <a:rPr lang="nb-N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Byggteknisk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forskrift, Lov om kommunale vass- og avløpsanlegg, Forurensningsloven, Forurensingsforskriften, avløpsdirektivet, Vannforskriften, vanndirektivet, Drikkevannsforskriften, Vannressursloven, Matloven, Gjødselsvareforskriften, og  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 om helsemessig og sosial beredskap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bla. </a:t>
            </a:r>
          </a:p>
          <a:p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tillegg kommer andre lover inn ved drift og investering som LOA/FOA, AML, oreigningsloven, </a:t>
            </a:r>
            <a:r>
              <a:rPr lang="nb-N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internkontrollfroskriften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folkehelseloven, miljøinformasjonsloven, </a:t>
            </a:r>
            <a:r>
              <a:rPr lang="nb-N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produktkontrolloven</a:t>
            </a:r>
            <a:endParaRPr lang="nb-N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280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Har vært Utfordrende å beholde ingeniører,</a:t>
            </a:r>
            <a:r>
              <a:rPr lang="nb-NO" baseline="0" dirty="0"/>
              <a:t> først og fremst grunnet lønn. Mye utskiftning fører til ineffektivitet. Har hatt fokus på å få opp lønn for ingeniører. Selv om vi ennå ligger noe under stat og privat sektor ser det ut til at arbeidsstokken på </a:t>
            </a:r>
            <a:r>
              <a:rPr lang="nb-NO" baseline="0" dirty="0" err="1"/>
              <a:t>ing.siden</a:t>
            </a:r>
            <a:r>
              <a:rPr lang="nb-NO" baseline="0" dirty="0"/>
              <a:t> har stabilisert seg. Det er bra.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210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Vegjuss</a:t>
            </a:r>
            <a:r>
              <a:rPr lang="nb-NO" dirty="0"/>
              <a:t>! MYE SAKSBEHANDLING!!</a:t>
            </a:r>
          </a:p>
          <a:p>
            <a:pPr marL="171450" indent="-171450">
              <a:buFontTx/>
              <a:buChar char="-"/>
            </a:pPr>
            <a:r>
              <a:rPr lang="nb-NO" dirty="0"/>
              <a:t>Store utfordringer med villfyllinger. Avklare grenseskille mellom vei og plan med miljø</a:t>
            </a:r>
          </a:p>
          <a:p>
            <a:pPr marL="171450" indent="-171450">
              <a:buFontTx/>
              <a:buChar char="-"/>
            </a:pPr>
            <a:r>
              <a:rPr lang="nb-NO" dirty="0"/>
              <a:t>Ulovlighetsoppfølging på jobber uten godkjenning etter ledningsforskriften og skiltforskriften. Manglende sikring og skilting. Veldig tidskrevende.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899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Henger igjen, også</a:t>
            </a:r>
            <a:r>
              <a:rPr lang="nb-NO" baseline="0" dirty="0"/>
              <a:t> politisk og administrativt at vei også har hatt park og idrett. Dette er overført til BHKF i 2013. Ennå mange saker som faller mellom to stoler. Min bønn er at formålet, mandatet og ansvarsforholdet til </a:t>
            </a:r>
            <a:r>
              <a:rPr lang="nb-NO" baseline="0" dirty="0" err="1"/>
              <a:t>Barentshallene</a:t>
            </a:r>
            <a:r>
              <a:rPr lang="nb-NO" baseline="0" dirty="0"/>
              <a:t> på park spesielt, klargjøres av kommunestyret og styret i BHKF. Det vil føre til mer effektivitet, og ikke minst skape forståelse for hva innbyggere kan forvente. </a:t>
            </a:r>
          </a:p>
          <a:p>
            <a:r>
              <a:rPr lang="nb-NO" baseline="0" dirty="0"/>
              <a:t>Uklare ansvarsforhold på drift av gatelys på </a:t>
            </a:r>
            <a:r>
              <a:rPr lang="nb-NO" baseline="0" dirty="0" err="1"/>
              <a:t>europa</a:t>
            </a:r>
            <a:r>
              <a:rPr lang="nb-NO" baseline="0" dirty="0"/>
              <a:t>, riks og fylkesveier. Blir omtalt i ny hovedplan med retningslinjer.</a:t>
            </a:r>
          </a:p>
          <a:p>
            <a:r>
              <a:rPr lang="nb-NO" baseline="0" dirty="0"/>
              <a:t>De mest sentrale lovene vei-avdelingen må forholde seg til er: </a:t>
            </a: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Forvaltningsloven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Offentlighetsloven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Plan- og bygningsloven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Veglova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Vegtrafikkloven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Naboloven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Forurensingsloven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Oreigningsloven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Politiloven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Energiloven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El-tilsynsloven 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  <a:p>
            <a:r>
              <a:rPr lang="nb-NO" dirty="0"/>
              <a:t>Alle disse har i tillegg tilhørende forskrifter.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888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Innkjøp og anskaffelser fellesnevner for alle avdelinger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319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Takk for oppmerksomheten</a:t>
            </a:r>
            <a:r>
              <a:rPr lang="nb-NO" baseline="0" dirty="0"/>
              <a:t> </a:t>
            </a:r>
            <a:r>
              <a:rPr lang="nb-NO" baseline="0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340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2785" y="549276"/>
            <a:ext cx="10164233" cy="1008063"/>
          </a:xfrm>
        </p:spPr>
        <p:txBody>
          <a:bodyPr/>
          <a:lstStyle>
            <a:lvl1pPr>
              <a:defRPr sz="5000"/>
            </a:lvl1pPr>
          </a:lstStyle>
          <a:p>
            <a:r>
              <a:rPr lang="nb-NO" altLang="en-US"/>
              <a:t>Klikk for å redigere tittelstil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133601"/>
            <a:ext cx="8737600" cy="33829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nb-NO" altLang="en-US"/>
              <a:t>Klikk for å redigere undertittelstil i malen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F304C1A-397D-4FF5-B470-9D7484F0B8AE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3" name="Freeform 7"/>
          <p:cNvSpPr>
            <a:spLocks noChangeArrowheads="1"/>
          </p:cNvSpPr>
          <p:nvPr/>
        </p:nvSpPr>
        <p:spPr bwMode="auto">
          <a:xfrm>
            <a:off x="814917" y="333375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457200"/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871134" y="5876925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2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D88DB-249E-42FE-A3FD-3E8BD5969BDA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4017" y="549276"/>
            <a:ext cx="2743200" cy="53943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4417" y="549276"/>
            <a:ext cx="8026400" cy="53943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46179-DB07-40B2-8082-ABE4D4EDF527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6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2785" y="549276"/>
            <a:ext cx="10164233" cy="1008063"/>
          </a:xfrm>
        </p:spPr>
        <p:txBody>
          <a:bodyPr/>
          <a:lstStyle>
            <a:lvl1pPr>
              <a:defRPr sz="5000"/>
            </a:lvl1pPr>
          </a:lstStyle>
          <a:p>
            <a:r>
              <a:rPr lang="nb-NO" altLang="en-US"/>
              <a:t>Klikk for å redigere tittelstil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133601"/>
            <a:ext cx="8737600" cy="33829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nb-NO" altLang="en-US"/>
              <a:t>Klikk for å redigere undertittelstil i malen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C541B31-05C5-4972-AEBC-A7B3E9AC82D2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3" name="Freeform 7"/>
          <p:cNvSpPr>
            <a:spLocks noChangeArrowheads="1"/>
          </p:cNvSpPr>
          <p:nvPr/>
        </p:nvSpPr>
        <p:spPr bwMode="auto">
          <a:xfrm>
            <a:off x="814917" y="333375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457200"/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871134" y="5876925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2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F549D7-95F7-462F-A432-8B194AA9EE03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5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8A275-C530-43DE-8990-3EC1879D0273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6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4417" y="1628776"/>
            <a:ext cx="5384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FDBED-D1BB-4A7B-BE8E-B2C7EAA48940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4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C9DE5-FCBF-4E3A-86DC-0F7D146DA459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EAF97E-4ADC-4D3E-82C9-A6B1FF30EBD3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1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5231E-B86D-4D97-A390-A4B7554E6800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0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0CE3F-9A6D-4880-B611-9CC23D368E5F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B5A0E-D6F8-40B9-8F26-98743844F4E4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7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C20E9-86F1-409D-9AD0-18274BEA46D1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4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F2783-6439-4484-83DD-FD719DF5E253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03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4017" y="549276"/>
            <a:ext cx="2743200" cy="53943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4417" y="549276"/>
            <a:ext cx="8026400" cy="53943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DED79-CBBB-4CAB-BB5A-021DF514A49D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7125-EFEB-4B0C-A720-1D99DB3F8304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1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4417" y="1628776"/>
            <a:ext cx="5384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C328E-50D2-47A8-95FF-BFB82A4478E1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1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6FC69F-CDCC-43F2-9AB2-6104AF76C197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2BC65-7BEA-47F7-962D-DFC345EBF577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2C6DF-C67F-4C85-AC58-D13FD735DF10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3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E055B-D91B-4725-8A5B-2937FC7FD12B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87F8C-B68E-489F-88EF-DC5D375942B9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8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549275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tittelstil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6"/>
            <a:ext cx="10972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tekststiler i malen</a:t>
            </a:r>
          </a:p>
          <a:p>
            <a:pPr lvl="1"/>
            <a:r>
              <a:rPr lang="nb-NO" altLang="en-US"/>
              <a:t>Andre nivå</a:t>
            </a:r>
          </a:p>
          <a:p>
            <a:pPr lvl="2"/>
            <a:r>
              <a:rPr lang="nb-NO" altLang="en-US"/>
              <a:t>Tredje nivå</a:t>
            </a:r>
          </a:p>
          <a:p>
            <a:pPr lvl="3"/>
            <a:r>
              <a:rPr lang="nb-NO" altLang="en-US"/>
              <a:t>Fjerde nivå</a:t>
            </a:r>
          </a:p>
          <a:p>
            <a:pPr lvl="4"/>
            <a:r>
              <a:rPr lang="nb-NO" altLang="en-US"/>
              <a:t>Femte nivå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457200"/>
            <a:fld id="{2EC7C5B9-52AC-4F68-8EB5-BF5271342FB3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A0A70"/>
                </a:solidFill>
                <a:latin typeface="+mj-lt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9" name="Freeform 7"/>
          <p:cNvSpPr>
            <a:spLocks noChangeArrowheads="1"/>
          </p:cNvSpPr>
          <p:nvPr/>
        </p:nvSpPr>
        <p:spPr bwMode="auto">
          <a:xfrm>
            <a:off x="527051" y="47625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457200"/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28681" name="Picture 9" descr="sor-varanger-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2284" y="5876925"/>
            <a:ext cx="558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54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549275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tittelstil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6"/>
            <a:ext cx="10972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tekststiler i malen</a:t>
            </a:r>
          </a:p>
          <a:p>
            <a:pPr lvl="1"/>
            <a:r>
              <a:rPr lang="nb-NO" altLang="en-US"/>
              <a:t>Andre nivå</a:t>
            </a:r>
          </a:p>
          <a:p>
            <a:pPr lvl="2"/>
            <a:r>
              <a:rPr lang="nb-NO" altLang="en-US"/>
              <a:t>Tredje nivå</a:t>
            </a:r>
          </a:p>
          <a:p>
            <a:pPr lvl="3"/>
            <a:r>
              <a:rPr lang="nb-NO" altLang="en-US"/>
              <a:t>Fjerde nivå</a:t>
            </a:r>
          </a:p>
          <a:p>
            <a:pPr lvl="4"/>
            <a:r>
              <a:rPr lang="nb-NO" altLang="en-US"/>
              <a:t>Femte nivå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457200"/>
            <a:fld id="{27AC80A3-C4DD-4E2D-9CEA-F51BA53A4BFD}" type="datetime1">
              <a:rPr lang="en-US" smtClean="0">
                <a:solidFill>
                  <a:srgbClr val="000000"/>
                </a:solidFill>
              </a:rPr>
              <a:t>10/27/2023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A0A70"/>
                </a:solidFill>
                <a:latin typeface="+mj-lt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9" name="Freeform 7"/>
          <p:cNvSpPr>
            <a:spLocks noChangeArrowheads="1"/>
          </p:cNvSpPr>
          <p:nvPr/>
        </p:nvSpPr>
        <p:spPr bwMode="auto">
          <a:xfrm>
            <a:off x="527051" y="47625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457200"/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28681" name="Picture 9" descr="sor-varanger-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2284" y="5876925"/>
            <a:ext cx="558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60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30" y="1602172"/>
            <a:ext cx="7765588" cy="237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Enhet for tekniske tjenester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871813" y="3975302"/>
            <a:ext cx="79372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200" dirty="0"/>
              <a:t>Tekniske</a:t>
            </a:r>
            <a:r>
              <a:rPr lang="nb-NO" sz="4400" dirty="0"/>
              <a:t> </a:t>
            </a:r>
            <a:r>
              <a:rPr lang="nb-NO" sz="7200" dirty="0"/>
              <a:t>tjenester</a:t>
            </a:r>
          </a:p>
          <a:p>
            <a:pPr algn="ctr"/>
            <a:endParaRPr lang="nb-NO" sz="6600" dirty="0"/>
          </a:p>
        </p:txBody>
      </p:sp>
    </p:spTree>
    <p:extLst>
      <p:ext uri="{BB962C8B-B14F-4D97-AF65-F5344CB8AC3E}">
        <p14:creationId xmlns:p14="http://schemas.microsoft.com/office/powerpoint/2010/main" val="126329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364371"/>
            <a:ext cx="10972800" cy="4314825"/>
          </a:xfrm>
        </p:spPr>
        <p:txBody>
          <a:bodyPr/>
          <a:lstStyle/>
          <a:p>
            <a:r>
              <a:rPr lang="nb-NO" sz="2400" dirty="0"/>
              <a:t>Forvalter, drifter og vedlikeholder kommunens veikapital</a:t>
            </a:r>
          </a:p>
          <a:p>
            <a:pPr lvl="1"/>
            <a:r>
              <a:rPr lang="nb-NO" sz="2000" dirty="0"/>
              <a:t>Veieier og veimyndighet for kommunale veger</a:t>
            </a:r>
          </a:p>
          <a:p>
            <a:pPr lvl="1"/>
            <a:r>
              <a:rPr lang="nb-NO" sz="2000" dirty="0"/>
              <a:t>163 km vei i hele kommunen. Gjenanskaffelsesverdi på om lag 920 millioner.</a:t>
            </a:r>
          </a:p>
          <a:p>
            <a:pPr lvl="1"/>
            <a:r>
              <a:rPr lang="nb-NO" sz="2000" dirty="0"/>
              <a:t>Hovedplan vei og trafikk, utkast klart</a:t>
            </a:r>
            <a:endParaRPr lang="nb-NO" sz="1600" dirty="0"/>
          </a:p>
          <a:p>
            <a:r>
              <a:rPr lang="nb-NO" sz="2400" dirty="0"/>
              <a:t>8 ansatte (6 på drift, hvor av 1 driftsingeniør), 2 ingeniører i administrasjonen. Teknisk leder er også avdelingsleder på vei.</a:t>
            </a:r>
          </a:p>
          <a:p>
            <a:r>
              <a:rPr lang="nb-NO" sz="2400" dirty="0"/>
              <a:t>Brøytevaktordning på vinteren</a:t>
            </a:r>
          </a:p>
          <a:p>
            <a:pPr lvl="1"/>
            <a:r>
              <a:rPr lang="nb-NO" sz="2000" dirty="0"/>
              <a:t>KKN sentrum og Bugøynes</a:t>
            </a:r>
          </a:p>
          <a:p>
            <a:r>
              <a:rPr lang="nb-NO" sz="2400" dirty="0"/>
              <a:t>Forvalter vinterdriftskontrakter og rammeavtaler</a:t>
            </a:r>
          </a:p>
          <a:p>
            <a:r>
              <a:rPr lang="nb-NO" sz="2400" dirty="0"/>
              <a:t>Vedlikeholdsplanlegging og veimyndighet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8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 – Administrasjon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0071" y="1539874"/>
            <a:ext cx="5384800" cy="4314825"/>
          </a:xfrm>
        </p:spPr>
        <p:txBody>
          <a:bodyPr/>
          <a:lstStyle/>
          <a:p>
            <a:r>
              <a:rPr lang="nb-NO" sz="1800" dirty="0"/>
              <a:t>Økonomi og budsjett</a:t>
            </a:r>
          </a:p>
          <a:p>
            <a:r>
              <a:rPr lang="nb-NO" sz="1800" dirty="0" err="1"/>
              <a:t>Kontraktsstyring</a:t>
            </a:r>
            <a:r>
              <a:rPr lang="nb-NO" sz="1800" dirty="0"/>
              <a:t>/oppfølging</a:t>
            </a:r>
          </a:p>
          <a:p>
            <a:r>
              <a:rPr lang="nb-NO" sz="1800" dirty="0"/>
              <a:t>Prosjekt og byggeledelse</a:t>
            </a:r>
          </a:p>
          <a:p>
            <a:r>
              <a:rPr lang="nb-NO" sz="1800" dirty="0"/>
              <a:t>Utredninger og samhandling med andre avdelinger</a:t>
            </a:r>
          </a:p>
          <a:p>
            <a:r>
              <a:rPr lang="nb-NO" sz="1800" dirty="0"/>
              <a:t>Vegmyndighet (lovpålagte oppgaver)</a:t>
            </a:r>
          </a:p>
          <a:p>
            <a:pPr lvl="1"/>
            <a:r>
              <a:rPr lang="nb-NO" sz="1600" dirty="0"/>
              <a:t>Skiltvedtak</a:t>
            </a:r>
          </a:p>
          <a:p>
            <a:pPr lvl="1"/>
            <a:r>
              <a:rPr lang="nb-NO" sz="1600" dirty="0"/>
              <a:t>Arbeidsvarsling</a:t>
            </a:r>
          </a:p>
          <a:p>
            <a:pPr lvl="2"/>
            <a:r>
              <a:rPr lang="nb-NO" sz="1200" dirty="0"/>
              <a:t>Tilsyn</a:t>
            </a:r>
          </a:p>
          <a:p>
            <a:pPr lvl="1"/>
            <a:r>
              <a:rPr lang="nb-NO" sz="1600" dirty="0"/>
              <a:t>Gravemeldinger</a:t>
            </a:r>
          </a:p>
          <a:p>
            <a:pPr lvl="2"/>
            <a:r>
              <a:rPr lang="nb-NO" sz="1200" dirty="0"/>
              <a:t>Gravekontroll</a:t>
            </a:r>
          </a:p>
          <a:p>
            <a:r>
              <a:rPr lang="nb-NO" sz="1800" dirty="0"/>
              <a:t>Saksbehandling</a:t>
            </a:r>
          </a:p>
          <a:p>
            <a:pPr lvl="1"/>
            <a:r>
              <a:rPr lang="nb-NO" sz="1400" dirty="0"/>
              <a:t>Søknad om avkjørsel</a:t>
            </a:r>
          </a:p>
          <a:p>
            <a:pPr lvl="1"/>
            <a:r>
              <a:rPr lang="nb-NO" sz="1400" dirty="0"/>
              <a:t>Dispensasjon fra byggegrense</a:t>
            </a:r>
          </a:p>
          <a:p>
            <a:pPr marL="344487" lvl="1" indent="0">
              <a:buNone/>
            </a:pPr>
            <a:endParaRPr lang="nb-NO" sz="14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6182783" y="1539875"/>
            <a:ext cx="5384800" cy="4314825"/>
          </a:xfrm>
        </p:spPr>
        <p:txBody>
          <a:bodyPr/>
          <a:lstStyle/>
          <a:p>
            <a:r>
              <a:rPr lang="nb-NO" sz="1800" dirty="0"/>
              <a:t>Vedlikeholdsplanlegging</a:t>
            </a:r>
          </a:p>
          <a:p>
            <a:pPr lvl="1"/>
            <a:r>
              <a:rPr lang="nb-NO" sz="1400" dirty="0"/>
              <a:t>Veidekke</a:t>
            </a:r>
          </a:p>
          <a:p>
            <a:pPr lvl="1"/>
            <a:r>
              <a:rPr lang="nb-NO" sz="1400" dirty="0"/>
              <a:t>bruer</a:t>
            </a:r>
            <a:endParaRPr lang="nb-NO" sz="1800" dirty="0"/>
          </a:p>
          <a:p>
            <a:r>
              <a:rPr lang="nb-NO" sz="1800" dirty="0"/>
              <a:t>Strategisk planlegging (kommunedelplan). Ut på høring i nær fremtid</a:t>
            </a:r>
          </a:p>
          <a:p>
            <a:r>
              <a:rPr lang="nb-NO" sz="1800" dirty="0"/>
              <a:t>Trafikksikkerhetsplan</a:t>
            </a:r>
          </a:p>
          <a:p>
            <a:pPr lvl="1"/>
            <a:r>
              <a:rPr lang="nb-NO" sz="1600" dirty="0"/>
              <a:t>Søke midler</a:t>
            </a:r>
          </a:p>
          <a:p>
            <a:r>
              <a:rPr lang="nb-NO" sz="1800" dirty="0"/>
              <a:t>Trafikksikkerhetsarbeid</a:t>
            </a:r>
          </a:p>
          <a:p>
            <a:r>
              <a:rPr lang="nb-NO" sz="1800" dirty="0"/>
              <a:t>Rapportering</a:t>
            </a:r>
          </a:p>
          <a:p>
            <a:r>
              <a:rPr lang="nb-NO" sz="1800" dirty="0"/>
              <a:t>Byutviklingssamarbeid med P/U Befaringer</a:t>
            </a:r>
          </a:p>
          <a:p>
            <a:r>
              <a:rPr lang="nb-NO" sz="1800" dirty="0"/>
              <a:t>Samhandling med andre aktører. SVV, NVE, Fylket etc.</a:t>
            </a:r>
          </a:p>
          <a:p>
            <a:r>
              <a:rPr lang="nb-NO" sz="1800" dirty="0"/>
              <a:t>Dokumentasjon</a:t>
            </a:r>
            <a:endParaRPr lang="nb-NO" sz="14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1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521494"/>
            <a:ext cx="10972800" cy="1143000"/>
          </a:xfrm>
        </p:spPr>
        <p:txBody>
          <a:bodyPr/>
          <a:lstStyle/>
          <a:p>
            <a:r>
              <a:rPr lang="nb-NO" dirty="0"/>
              <a:t>Vei - drift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609600" y="1021160"/>
            <a:ext cx="5386917" cy="639762"/>
          </a:xfrm>
        </p:spPr>
        <p:txBody>
          <a:bodyPr/>
          <a:lstStyle/>
          <a:p>
            <a:r>
              <a:rPr lang="nb-NO" dirty="0"/>
              <a:t>Sommervedlikehold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806450" y="1657350"/>
            <a:ext cx="5386917" cy="3951288"/>
          </a:xfrm>
        </p:spPr>
        <p:txBody>
          <a:bodyPr/>
          <a:lstStyle/>
          <a:p>
            <a:r>
              <a:rPr lang="nb-NO" sz="1200" dirty="0"/>
              <a:t>Inspeksjon/oppsyn</a:t>
            </a:r>
          </a:p>
          <a:p>
            <a:r>
              <a:rPr lang="nb-NO" sz="1200" dirty="0"/>
              <a:t>Klagebehandling</a:t>
            </a:r>
          </a:p>
          <a:p>
            <a:r>
              <a:rPr lang="nb-NO" sz="1200" dirty="0"/>
              <a:t>Oppfølging av vegvedlikehold (kontraktører)</a:t>
            </a:r>
          </a:p>
          <a:p>
            <a:r>
              <a:rPr lang="nb-NO" sz="1200" dirty="0"/>
              <a:t>Oppfølging av skiltvedtak og trafikkhåndtering</a:t>
            </a:r>
          </a:p>
          <a:p>
            <a:r>
              <a:rPr lang="nb-NO" sz="1200" dirty="0"/>
              <a:t>Oppfølging av skader på veielementer</a:t>
            </a:r>
          </a:p>
          <a:p>
            <a:r>
              <a:rPr lang="nb-NO" sz="1200" dirty="0"/>
              <a:t>Vegetasjonsrydding og beskjæring</a:t>
            </a:r>
          </a:p>
          <a:p>
            <a:r>
              <a:rPr lang="nb-NO" sz="1200" dirty="0"/>
              <a:t>Feiing/renhold</a:t>
            </a:r>
          </a:p>
          <a:p>
            <a:r>
              <a:rPr lang="nb-NO" sz="1200" dirty="0"/>
              <a:t>Søppeltømming</a:t>
            </a:r>
          </a:p>
          <a:p>
            <a:r>
              <a:rPr lang="nb-NO" sz="1200" dirty="0"/>
              <a:t>Rens av sandfang/sluk/stikkrenner</a:t>
            </a:r>
          </a:p>
          <a:p>
            <a:r>
              <a:rPr lang="nb-NO" sz="1200" dirty="0"/>
              <a:t>Høvling</a:t>
            </a:r>
          </a:p>
          <a:p>
            <a:r>
              <a:rPr lang="nb-NO" sz="1200" dirty="0"/>
              <a:t>Vegdekkefornying grusveg</a:t>
            </a:r>
          </a:p>
          <a:p>
            <a:r>
              <a:rPr lang="nb-NO" sz="1200" dirty="0"/>
              <a:t>Salting</a:t>
            </a:r>
          </a:p>
          <a:p>
            <a:r>
              <a:rPr lang="nb-NO" sz="1200" dirty="0"/>
              <a:t>Merking/skilting</a:t>
            </a:r>
          </a:p>
          <a:p>
            <a:r>
              <a:rPr lang="nb-NO" sz="1200" dirty="0"/>
              <a:t>Skadeforebygging vegdekke, lapping</a:t>
            </a:r>
          </a:p>
          <a:p>
            <a:r>
              <a:rPr lang="nb-NO" sz="1200" dirty="0"/>
              <a:t>Vedlikehold maskiner og verksted</a:t>
            </a:r>
          </a:p>
          <a:p>
            <a:r>
              <a:rPr lang="nb-NO" sz="1200" dirty="0"/>
              <a:t>Div. festival og arr. arbeid (KKN dager, ARN)</a:t>
            </a:r>
          </a:p>
          <a:p>
            <a:r>
              <a:rPr lang="nb-NO" sz="1200" dirty="0" err="1"/>
              <a:t>Grøfterensk</a:t>
            </a:r>
            <a:r>
              <a:rPr lang="nb-NO" sz="1200" dirty="0"/>
              <a:t> (kontraktør)</a:t>
            </a:r>
          </a:p>
          <a:p>
            <a:r>
              <a:rPr lang="nb-NO" sz="1200" dirty="0"/>
              <a:t>Gatelys (kontraktør)</a:t>
            </a:r>
            <a:endParaRPr lang="nb-NO" sz="14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>
          <a:xfrm>
            <a:off x="6193367" y="1028305"/>
            <a:ext cx="5389033" cy="639762"/>
          </a:xfrm>
        </p:spPr>
        <p:txBody>
          <a:bodyPr/>
          <a:lstStyle/>
          <a:p>
            <a:r>
              <a:rPr lang="nb-NO" dirty="0"/>
              <a:t>Vinterdrift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>
          <a:xfrm>
            <a:off x="6193367" y="1660922"/>
            <a:ext cx="5389033" cy="3951288"/>
          </a:xfrm>
        </p:spPr>
        <p:txBody>
          <a:bodyPr/>
          <a:lstStyle/>
          <a:p>
            <a:r>
              <a:rPr lang="nb-NO" sz="1200" dirty="0"/>
              <a:t>Inspeksjon/oppsyn</a:t>
            </a:r>
          </a:p>
          <a:p>
            <a:r>
              <a:rPr lang="nb-NO" sz="1200" dirty="0"/>
              <a:t>Klagebehandling</a:t>
            </a:r>
          </a:p>
          <a:p>
            <a:r>
              <a:rPr lang="nb-NO" sz="1200" dirty="0"/>
              <a:t>Oppfølging av vegvedlikehold (kontraktører)</a:t>
            </a:r>
          </a:p>
          <a:p>
            <a:r>
              <a:rPr lang="nb-NO" sz="1200" dirty="0"/>
              <a:t>Oppfølging av skiltvedtak og trafikkhåndtering</a:t>
            </a:r>
          </a:p>
          <a:p>
            <a:r>
              <a:rPr lang="nb-NO" sz="1200" dirty="0"/>
              <a:t>Snøbrøyting (beredskap)</a:t>
            </a:r>
          </a:p>
          <a:p>
            <a:r>
              <a:rPr lang="nb-NO" sz="1200" dirty="0"/>
              <a:t>Vårløsning</a:t>
            </a:r>
          </a:p>
          <a:p>
            <a:r>
              <a:rPr lang="nb-NO" sz="1200" dirty="0"/>
              <a:t>Oppfølging av vegvedlikehold (kontraktører)</a:t>
            </a:r>
          </a:p>
          <a:p>
            <a:r>
              <a:rPr lang="nb-NO" sz="1200" dirty="0"/>
              <a:t>Snø- og isrydding</a:t>
            </a:r>
          </a:p>
          <a:p>
            <a:r>
              <a:rPr lang="nb-NO" sz="1200" dirty="0"/>
              <a:t>Høvling</a:t>
            </a:r>
          </a:p>
          <a:p>
            <a:r>
              <a:rPr lang="nb-NO" sz="1200" dirty="0"/>
              <a:t>Strøing</a:t>
            </a:r>
          </a:p>
          <a:p>
            <a:r>
              <a:rPr lang="nb-NO" sz="1200" dirty="0"/>
              <a:t>Skilting/merking</a:t>
            </a:r>
          </a:p>
          <a:p>
            <a:r>
              <a:rPr lang="nb-NO" sz="1200" dirty="0"/>
              <a:t>Opptining stikkledninger/grøfter</a:t>
            </a:r>
          </a:p>
          <a:p>
            <a:r>
              <a:rPr lang="nb-NO" sz="1200" dirty="0"/>
              <a:t>Varmekabler</a:t>
            </a:r>
          </a:p>
          <a:p>
            <a:r>
              <a:rPr lang="nb-NO" sz="1200" dirty="0"/>
              <a:t>Finnmarksløpet + div. forespørsler</a:t>
            </a:r>
          </a:p>
          <a:p>
            <a:r>
              <a:rPr lang="nb-NO" sz="1200" dirty="0"/>
              <a:t>Vedlikehold maskiner og verksted</a:t>
            </a:r>
          </a:p>
          <a:p>
            <a:r>
              <a:rPr lang="nb-NO" sz="1200" dirty="0"/>
              <a:t>Brøytestikker (kontraktør)</a:t>
            </a:r>
          </a:p>
          <a:p>
            <a:r>
              <a:rPr lang="nb-NO" sz="1200" dirty="0"/>
              <a:t>Gatelys (kontraktør)</a:t>
            </a:r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1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Renholdstjenester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34 årsverk</a:t>
            </a:r>
          </a:p>
          <a:p>
            <a:r>
              <a:rPr lang="nb-NO" dirty="0"/>
              <a:t>Renhold av skoler, barnehager, </a:t>
            </a:r>
            <a:r>
              <a:rPr lang="nb-NO" dirty="0" err="1"/>
              <a:t>adm.bygg</a:t>
            </a:r>
            <a:r>
              <a:rPr lang="nb-NO" dirty="0"/>
              <a:t>, helsebygg, kino, bibliotek, innleide kontorer</a:t>
            </a:r>
          </a:p>
          <a:p>
            <a:r>
              <a:rPr lang="nb-NO" dirty="0"/>
              <a:t>42 bygg totalt</a:t>
            </a:r>
          </a:p>
          <a:p>
            <a:r>
              <a:rPr lang="nb-NO" dirty="0"/>
              <a:t>1 x Avdelingsleder, 4 x Renholder 1, renholdere</a:t>
            </a:r>
          </a:p>
          <a:p>
            <a:r>
              <a:rPr lang="nb-NO" dirty="0"/>
              <a:t>Renhold etter kalkulerte renholdsplaner</a:t>
            </a:r>
          </a:p>
          <a:p>
            <a:pPr lvl="1"/>
            <a:r>
              <a:rPr lang="nb-NO" dirty="0"/>
              <a:t>Teller m2 og minutter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6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2199" cy="68580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3038475" y="5719971"/>
            <a:ext cx="734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Takk for oppmerksomheten</a:t>
            </a:r>
          </a:p>
        </p:txBody>
      </p:sp>
    </p:spTree>
    <p:extLst>
      <p:ext uri="{BB962C8B-B14F-4D97-AF65-F5344CB8AC3E}">
        <p14:creationId xmlns:p14="http://schemas.microsoft.com/office/powerpoint/2010/main" val="419437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Enhet for tekniske tjenester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4417" y="1408439"/>
            <a:ext cx="10972800" cy="4314825"/>
          </a:xfrm>
        </p:spPr>
        <p:txBody>
          <a:bodyPr/>
          <a:lstStyle/>
          <a:p>
            <a:r>
              <a:rPr lang="nb-NO" dirty="0"/>
              <a:t>Enhet for tekniske drift har følgende ansvarsområdet i Sør Varanger kommune</a:t>
            </a:r>
          </a:p>
          <a:p>
            <a:pPr lvl="1"/>
            <a:r>
              <a:rPr lang="nb-NO" dirty="0"/>
              <a:t>Forvaltning, Drift og vedlikehold av kommunale bygg (FDV)</a:t>
            </a:r>
          </a:p>
          <a:p>
            <a:pPr lvl="1"/>
            <a:r>
              <a:rPr lang="nb-NO" dirty="0"/>
              <a:t>Prosjekt - nybygg</a:t>
            </a:r>
          </a:p>
          <a:p>
            <a:pPr lvl="1"/>
            <a:r>
              <a:rPr lang="nb-NO" dirty="0"/>
              <a:t>Vann, Avløp og Renovasjon (VAR)</a:t>
            </a:r>
          </a:p>
          <a:p>
            <a:pPr lvl="1"/>
            <a:r>
              <a:rPr lang="nb-NO" dirty="0"/>
              <a:t>Kommunale veier</a:t>
            </a:r>
          </a:p>
          <a:p>
            <a:pPr lvl="1"/>
            <a:r>
              <a:rPr lang="nb-NO" dirty="0"/>
              <a:t>Renholdstjenester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5273">
            <a:off x="8243887" y="3519487"/>
            <a:ext cx="16859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910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FDV – Forvaltning, drift og vedlikehold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05664" y="1416124"/>
            <a:ext cx="10972800" cy="4314825"/>
          </a:xfrm>
        </p:spPr>
        <p:txBody>
          <a:bodyPr/>
          <a:lstStyle/>
          <a:p>
            <a:r>
              <a:rPr lang="nb-NO" sz="3200" dirty="0"/>
              <a:t>Ansvar for Forvaltning, Drift og Vedlikehold på </a:t>
            </a:r>
            <a:r>
              <a:rPr lang="nb-NO" sz="3200" dirty="0" err="1"/>
              <a:t>SVK’s</a:t>
            </a:r>
            <a:r>
              <a:rPr lang="nb-NO" sz="3200" dirty="0"/>
              <a:t> bygningsmasse</a:t>
            </a:r>
          </a:p>
          <a:p>
            <a:pPr lvl="1"/>
            <a:r>
              <a:rPr lang="nb-NO" sz="2800" dirty="0"/>
              <a:t>Ca.67.000 m</a:t>
            </a:r>
            <a:r>
              <a:rPr lang="nb-NO" sz="2800" baseline="30000" dirty="0"/>
              <a:t>2</a:t>
            </a:r>
            <a:r>
              <a:rPr lang="nb-NO" sz="2800" dirty="0"/>
              <a:t> bygningsmasse i porteføljen</a:t>
            </a:r>
          </a:p>
          <a:p>
            <a:pPr lvl="1" fontAlgn="b"/>
            <a:r>
              <a:rPr lang="nb-NO" sz="2800" dirty="0"/>
              <a:t>Fordeler seg på adm. bygg, skoler, barnehager, helsebygg, kulturbygg, kommunale bygg for utleie</a:t>
            </a:r>
          </a:p>
          <a:p>
            <a:pPr lvl="1" fontAlgn="b"/>
            <a:r>
              <a:rPr lang="nb-NO" sz="2800" dirty="0"/>
              <a:t>15 ansatte inkludert administrasjon (avd. leder, ingeniør og tekniker) og </a:t>
            </a:r>
            <a:r>
              <a:rPr lang="nb-NO" sz="2800" dirty="0" err="1"/>
              <a:t>byggdriftere</a:t>
            </a:r>
            <a:endParaRPr lang="nb-NO" sz="2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0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073" y="296246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nb-NO" sz="1600" dirty="0"/>
            </a:br>
            <a:r>
              <a:rPr lang="nb-NO" sz="3200" dirty="0"/>
              <a:t>IK Bygg – HMS og FDV oppfølging</a:t>
            </a:r>
            <a:br>
              <a:rPr lang="nb-NO" sz="3200" dirty="0"/>
            </a:br>
            <a:br>
              <a:rPr lang="nb-NO" sz="2400" dirty="0"/>
            </a:br>
            <a:endParaRPr lang="nb-NO" sz="1600" dirty="0"/>
          </a:p>
        </p:txBody>
      </p:sp>
      <p:sp>
        <p:nvSpPr>
          <p:cNvPr id="3" name="Undertittel 2"/>
          <p:cNvSpPr>
            <a:spLocks noGrp="1"/>
          </p:cNvSpPr>
          <p:nvPr>
            <p:ph type="body" idx="1"/>
          </p:nvPr>
        </p:nvSpPr>
        <p:spPr>
          <a:xfrm>
            <a:off x="1981199" y="1178188"/>
            <a:ext cx="4040188" cy="700089"/>
          </a:xfrm>
        </p:spPr>
        <p:txBody>
          <a:bodyPr>
            <a:normAutofit fontScale="32500" lnSpcReduction="20000"/>
          </a:bodyPr>
          <a:lstStyle/>
          <a:p>
            <a:pPr algn="l"/>
            <a:endParaRPr lang="nb-NO" b="1" dirty="0">
              <a:solidFill>
                <a:schemeClr val="tx1"/>
              </a:solidFill>
            </a:endParaRPr>
          </a:p>
          <a:p>
            <a:pPr algn="l"/>
            <a:endParaRPr lang="nb-NO" dirty="0"/>
          </a:p>
          <a:p>
            <a:pPr algn="l"/>
            <a:r>
              <a:rPr lang="nb-NO" sz="7400" b="1" dirty="0">
                <a:solidFill>
                  <a:schemeClr val="tx1"/>
                </a:solidFill>
              </a:rPr>
              <a:t>Tilsyn:</a:t>
            </a:r>
            <a:endParaRPr lang="nb-NO" sz="7400" dirty="0">
              <a:solidFill>
                <a:schemeClr val="tx1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1981199" y="2317310"/>
            <a:ext cx="4040188" cy="3133724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Arbeidstilsynet</a:t>
            </a:r>
          </a:p>
          <a:p>
            <a:r>
              <a:rPr lang="nb-NO" dirty="0"/>
              <a:t>Helsetilsynet</a:t>
            </a:r>
          </a:p>
          <a:p>
            <a:r>
              <a:rPr lang="nb-NO" dirty="0"/>
              <a:t>Branntilsynet</a:t>
            </a:r>
          </a:p>
          <a:p>
            <a:r>
              <a:rPr lang="nb-NO" dirty="0"/>
              <a:t>el-tilsynet</a:t>
            </a:r>
          </a:p>
          <a:p>
            <a:r>
              <a:rPr lang="nb-NO" dirty="0"/>
              <a:t>forurensingstilsynet</a:t>
            </a:r>
          </a:p>
          <a:p>
            <a:r>
              <a:rPr lang="nb-NO" dirty="0"/>
              <a:t>Bygningstilsynet</a:t>
            </a:r>
          </a:p>
          <a:p>
            <a:r>
              <a:rPr lang="nb-NO" dirty="0"/>
              <a:t>Fylkesmannen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>
          <a:xfrm>
            <a:off x="6169025" y="1223359"/>
            <a:ext cx="4041775" cy="639762"/>
          </a:xfrm>
        </p:spPr>
        <p:txBody>
          <a:bodyPr/>
          <a:lstStyle/>
          <a:p>
            <a:r>
              <a:rPr lang="nb-NO" dirty="0"/>
              <a:t>Lover og forskrifter: 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>
          <a:xfrm>
            <a:off x="6169025" y="2317310"/>
            <a:ext cx="4041775" cy="3951288"/>
          </a:xfrm>
        </p:spPr>
        <p:txBody>
          <a:bodyPr>
            <a:normAutofit fontScale="62500" lnSpcReduction="20000"/>
          </a:bodyPr>
          <a:lstStyle/>
          <a:p>
            <a:r>
              <a:rPr lang="nb-NO" dirty="0"/>
              <a:t>Internkontrollforskriften</a:t>
            </a:r>
          </a:p>
          <a:p>
            <a:r>
              <a:rPr lang="nb-NO" dirty="0"/>
              <a:t>Opplæringsloven</a:t>
            </a:r>
          </a:p>
          <a:p>
            <a:r>
              <a:rPr lang="nb-NO" dirty="0"/>
              <a:t>Lov om helsetjenesten</a:t>
            </a:r>
          </a:p>
          <a:p>
            <a:r>
              <a:rPr lang="nb-NO" dirty="0"/>
              <a:t>Forskrift om miljørettet helsevern i barnehager og skoler</a:t>
            </a:r>
          </a:p>
          <a:p>
            <a:r>
              <a:rPr lang="nb-NO" dirty="0"/>
              <a:t>Arbeidsmiljøloven</a:t>
            </a:r>
          </a:p>
          <a:p>
            <a:r>
              <a:rPr lang="nb-NO" dirty="0"/>
              <a:t>Byggherreforskriften</a:t>
            </a:r>
          </a:p>
          <a:p>
            <a:r>
              <a:rPr lang="nb-NO" dirty="0"/>
              <a:t>Forurensningsloven</a:t>
            </a:r>
          </a:p>
          <a:p>
            <a:r>
              <a:rPr lang="nb-NO" dirty="0"/>
              <a:t>Sikkerhetsforskriften for lekeplassutstyr</a:t>
            </a:r>
          </a:p>
          <a:p>
            <a:r>
              <a:rPr lang="nb-NO" dirty="0"/>
              <a:t>Lov om tilsyn med elektriske anlegg og elektrisk utstyr</a:t>
            </a:r>
          </a:p>
          <a:p>
            <a:r>
              <a:rPr lang="nb-NO" dirty="0"/>
              <a:t>Lov om brann og eksplosjonsvern</a:t>
            </a:r>
          </a:p>
          <a:p>
            <a:r>
              <a:rPr lang="nb-NO" dirty="0"/>
              <a:t>Bygningsloven og Teknisk forskrift (TEK)</a:t>
            </a:r>
          </a:p>
          <a:p>
            <a:r>
              <a:rPr lang="nb-NO" dirty="0"/>
              <a:t>Kommuneloven</a:t>
            </a:r>
          </a:p>
          <a:p>
            <a:r>
              <a:rPr lang="nb-NO" dirty="0"/>
              <a:t>Forskrift om årsbudsjett, regnskap og årsberetning</a:t>
            </a:r>
          </a:p>
        </p:txBody>
      </p:sp>
      <p:pic>
        <p:nvPicPr>
          <p:cNvPr id="4" name="Bild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658" y="336549"/>
            <a:ext cx="317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Sylinder 10"/>
          <p:cNvSpPr txBox="1"/>
          <p:nvPr/>
        </p:nvSpPr>
        <p:spPr>
          <a:xfrm>
            <a:off x="2083837" y="5120933"/>
            <a:ext cx="352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Myndigheter som fører tilsyn med at kommunen følger reglene.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738604" y="1855218"/>
            <a:ext cx="3769567" cy="4208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6021388" y="1855217"/>
            <a:ext cx="4455652" cy="4208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1300">
            <a:off x="7022417" y="553029"/>
            <a:ext cx="4992403" cy="9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7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794EC3-4AF9-4873-A54F-563D123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FDV bygg – fokus fremover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78F06E-07A8-49A1-85E2-C4D9B9D57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Strategisk planverk</a:t>
            </a:r>
          </a:p>
          <a:p>
            <a:pPr lvl="1"/>
            <a:r>
              <a:rPr lang="nb-NO" dirty="0"/>
              <a:t>Energiplan (energieffektivisering, innovative løsninger lys og varme)</a:t>
            </a:r>
          </a:p>
          <a:p>
            <a:pPr lvl="1"/>
            <a:r>
              <a:rPr lang="nb-NO" dirty="0"/>
              <a:t>Langtidsplaner for vedlikehold – synliggjøre behov</a:t>
            </a:r>
          </a:p>
          <a:p>
            <a:pPr lvl="1"/>
            <a:r>
              <a:rPr lang="nb-NO" dirty="0"/>
              <a:t>Hva gjøres med bygg som «legges ned»?</a:t>
            </a:r>
          </a:p>
          <a:p>
            <a:r>
              <a:rPr lang="nb-NO" dirty="0"/>
              <a:t>Bygge opp intern fagkompetanse</a:t>
            </a:r>
          </a:p>
          <a:p>
            <a:pPr lvl="1"/>
            <a:r>
              <a:rPr lang="nb-NO" dirty="0"/>
              <a:t>Mer kvalitet i drift og vedlikehold</a:t>
            </a:r>
          </a:p>
          <a:p>
            <a:pPr lvl="1"/>
            <a:r>
              <a:rPr lang="nb-NO" dirty="0"/>
              <a:t>Bedre planlegging og oppfølging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AC5ABA2-A898-4EA2-9AAF-85D38BD9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2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521494"/>
            <a:ext cx="10972800" cy="1143000"/>
          </a:xfrm>
        </p:spPr>
        <p:txBody>
          <a:bodyPr/>
          <a:lstStyle/>
          <a:p>
            <a:r>
              <a:rPr lang="nb-NO" dirty="0"/>
              <a:t>Prosjekt – Nybygg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2F33EB0-30D7-4859-90FE-99934F767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1265692"/>
            <a:ext cx="5386917" cy="639762"/>
          </a:xfrm>
        </p:spPr>
        <p:txBody>
          <a:bodyPr/>
          <a:lstStyle/>
          <a:p>
            <a:r>
              <a:rPr lang="nb-NO" dirty="0"/>
              <a:t>Tidligere/pågående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609598" y="2056152"/>
            <a:ext cx="5386917" cy="3951288"/>
          </a:xfrm>
        </p:spPr>
        <p:txBody>
          <a:bodyPr/>
          <a:lstStyle/>
          <a:p>
            <a:r>
              <a:rPr lang="nb-NO" sz="2000" dirty="0"/>
              <a:t>Prosjektleder for alle nybygg og store renoveringer</a:t>
            </a:r>
          </a:p>
          <a:p>
            <a:pPr lvl="1"/>
            <a:r>
              <a:rPr lang="nb-NO" sz="1800" dirty="0"/>
              <a:t>Sandnes og Bjørnevatn skole med Nybrottsveien renovering</a:t>
            </a:r>
          </a:p>
          <a:p>
            <a:pPr lvl="1"/>
            <a:r>
              <a:rPr lang="nb-NO" sz="1800" dirty="0"/>
              <a:t>Skytterhusfjellet bo- og avlastningssenter</a:t>
            </a:r>
          </a:p>
          <a:p>
            <a:pPr lvl="1"/>
            <a:r>
              <a:rPr lang="nb-NO" sz="1800" dirty="0"/>
              <a:t>Kirkenes barnehage</a:t>
            </a:r>
          </a:p>
          <a:p>
            <a:pPr lvl="1"/>
            <a:r>
              <a:rPr lang="nb-NO" sz="1800" dirty="0"/>
              <a:t>Ombygging legesenteret</a:t>
            </a:r>
          </a:p>
          <a:p>
            <a:pPr lvl="1"/>
            <a:r>
              <a:rPr lang="nb-NO" sz="1800" dirty="0"/>
              <a:t>Kirkenes skole</a:t>
            </a:r>
          </a:p>
          <a:p>
            <a:pPr lvl="1"/>
            <a:r>
              <a:rPr lang="nb-NO" sz="1800" dirty="0"/>
              <a:t>Skytterhusfjellet boligfelt</a:t>
            </a:r>
          </a:p>
          <a:p>
            <a:pPr lvl="1"/>
            <a:r>
              <a:rPr lang="nb-NO" sz="1800" dirty="0" err="1"/>
              <a:t>Barentsbadet</a:t>
            </a:r>
            <a:endParaRPr lang="nb-NO" sz="1800" dirty="0"/>
          </a:p>
          <a:p>
            <a:pPr lvl="1"/>
            <a:r>
              <a:rPr lang="nb-NO" sz="1800" dirty="0" err="1"/>
              <a:t>Barentshallen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6A3E190-D668-4013-927E-32FF53520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1279923"/>
            <a:ext cx="5389033" cy="639762"/>
          </a:xfrm>
        </p:spPr>
        <p:txBody>
          <a:bodyPr/>
          <a:lstStyle/>
          <a:p>
            <a:r>
              <a:rPr lang="nb-NO" dirty="0"/>
              <a:t>Behov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834B5F6F-AE50-474E-BB10-F9AEE9C29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6" y="2056152"/>
            <a:ext cx="5389033" cy="3951288"/>
          </a:xfrm>
        </p:spPr>
        <p:txBody>
          <a:bodyPr/>
          <a:lstStyle/>
          <a:p>
            <a:r>
              <a:rPr lang="nb-NO" sz="1600" dirty="0"/>
              <a:t>Helsebygg</a:t>
            </a:r>
          </a:p>
          <a:p>
            <a:r>
              <a:rPr lang="nb-NO" sz="1600" dirty="0"/>
              <a:t>Ventilasjon rådhus </a:t>
            </a:r>
            <a:r>
              <a:rPr lang="nb-NO" sz="1600" dirty="0" err="1"/>
              <a:t>vs</a:t>
            </a:r>
            <a:r>
              <a:rPr lang="nb-NO" sz="1600" dirty="0"/>
              <a:t> nytt bygg?</a:t>
            </a:r>
          </a:p>
          <a:p>
            <a:r>
              <a:rPr lang="nb-NO" sz="1600" dirty="0" err="1"/>
              <a:t>Flyktningboliger</a:t>
            </a:r>
            <a:r>
              <a:rPr lang="nb-NO" sz="1600" dirty="0"/>
              <a:t>?</a:t>
            </a:r>
          </a:p>
          <a:p>
            <a:r>
              <a:rPr lang="nb-NO" sz="1600" dirty="0"/>
              <a:t>Videre utbygging Skytterhusfjellet boligområde</a:t>
            </a:r>
          </a:p>
          <a:p>
            <a:r>
              <a:rPr lang="nb-NO" sz="1600" dirty="0"/>
              <a:t>Boliger i sentrum</a:t>
            </a:r>
          </a:p>
          <a:p>
            <a:r>
              <a:rPr lang="nb-NO" sz="1600" dirty="0"/>
              <a:t>Næringsarealer</a:t>
            </a:r>
          </a:p>
          <a:p>
            <a:r>
              <a:rPr lang="nb-NO" sz="1600" dirty="0"/>
              <a:t>Beredskapens hus Sør-Varanger?</a:t>
            </a:r>
          </a:p>
          <a:p>
            <a:pPr lvl="1"/>
            <a:r>
              <a:rPr lang="nb-NO" sz="1400" dirty="0"/>
              <a:t>Brannstasjon</a:t>
            </a:r>
          </a:p>
          <a:p>
            <a:pPr lvl="1"/>
            <a:r>
              <a:rPr lang="nb-NO" sz="1400" dirty="0"/>
              <a:t>110 sentral</a:t>
            </a:r>
          </a:p>
          <a:p>
            <a:pPr lvl="1"/>
            <a:r>
              <a:rPr lang="nb-NO" sz="1400" dirty="0"/>
              <a:t>Ambulanse</a:t>
            </a:r>
          </a:p>
          <a:p>
            <a:pPr lvl="1"/>
            <a:r>
              <a:rPr lang="nb-NO" sz="1400" dirty="0"/>
              <a:t>Politi?</a:t>
            </a:r>
          </a:p>
          <a:p>
            <a:pPr lvl="1"/>
            <a:r>
              <a:rPr lang="nb-NO" sz="1400" dirty="0"/>
              <a:t>Sivilforsvaret</a:t>
            </a:r>
          </a:p>
          <a:p>
            <a:pPr lvl="1"/>
            <a:r>
              <a:rPr lang="nb-NO" sz="1400" dirty="0"/>
              <a:t>Vann- og avløp</a:t>
            </a:r>
          </a:p>
          <a:p>
            <a:pPr lvl="1"/>
            <a:r>
              <a:rPr lang="nb-NO" sz="1400" dirty="0"/>
              <a:t>Vei</a:t>
            </a:r>
            <a:endParaRPr lang="nb-NO" sz="1800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7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 – Politisk behandling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Alle større prosjekter og renoveringer behandles som del av budsjettet eller som egne saker i kommunestyret</a:t>
            </a:r>
          </a:p>
          <a:p>
            <a:pPr lvl="1"/>
            <a:r>
              <a:rPr lang="nb-NO" dirty="0"/>
              <a:t>Plan og byggekomite</a:t>
            </a:r>
          </a:p>
          <a:p>
            <a:pPr lvl="1"/>
            <a:r>
              <a:rPr lang="nb-NO" dirty="0"/>
              <a:t>Type anbudskonkurranse/anskaffelse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6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 – Vann, avløp og renovasjon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4783" y="1539875"/>
            <a:ext cx="10972800" cy="4314825"/>
          </a:xfrm>
        </p:spPr>
        <p:txBody>
          <a:bodyPr/>
          <a:lstStyle/>
          <a:p>
            <a:r>
              <a:rPr lang="nb-NO" sz="2800" dirty="0"/>
              <a:t>12 ansatte. Driftspersonell og ingeniører, samt merkantil</a:t>
            </a:r>
          </a:p>
          <a:p>
            <a:r>
              <a:rPr lang="nb-NO" sz="2800" dirty="0"/>
              <a:t>Vaktordning for VA-vakt</a:t>
            </a:r>
          </a:p>
          <a:p>
            <a:r>
              <a:rPr lang="nb-NO" sz="2800" dirty="0"/>
              <a:t>Vann, avløp og renovasjon finansieres som selvkost. Det vil si at brukerne betaler kommunale avgifter for å få levert tjenestene. </a:t>
            </a:r>
          </a:p>
          <a:p>
            <a:r>
              <a:rPr lang="nb-NO" sz="2800" dirty="0"/>
              <a:t>103 km Vannledning og 94 km avløpsledning</a:t>
            </a:r>
          </a:p>
          <a:p>
            <a:r>
              <a:rPr lang="nb-NO" sz="2800" dirty="0"/>
              <a:t>Hovedplan vann og avløp straks klar.</a:t>
            </a:r>
          </a:p>
          <a:p>
            <a:r>
              <a:rPr lang="nb-NO" sz="2800" dirty="0"/>
              <a:t>Behov for renovering på rør = behov for ingeniør(er) til prosjektledelse!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0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VAR – Ansvar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4417" y="1400176"/>
            <a:ext cx="10972800" cy="4314825"/>
          </a:xfrm>
        </p:spPr>
        <p:txBody>
          <a:bodyPr/>
          <a:lstStyle/>
          <a:p>
            <a:r>
              <a:rPr lang="nb-NO" sz="2000" dirty="0"/>
              <a:t>All kommunal vanntilførsel og infrastruktur</a:t>
            </a:r>
          </a:p>
          <a:p>
            <a:pPr lvl="1"/>
            <a:r>
              <a:rPr lang="nb-NO" sz="1800" dirty="0"/>
              <a:t>Prøvetakning og analyser ihht. planer</a:t>
            </a:r>
          </a:p>
          <a:p>
            <a:pPr lvl="1"/>
            <a:r>
              <a:rPr lang="nb-NO" sz="1800" dirty="0"/>
              <a:t>Overvåkning</a:t>
            </a:r>
          </a:p>
          <a:p>
            <a:pPr lvl="1"/>
            <a:r>
              <a:rPr lang="nb-NO" sz="1800" dirty="0"/>
              <a:t>Reparasjoner, vedlikehold og utvikling</a:t>
            </a:r>
          </a:p>
          <a:p>
            <a:pPr lvl="1"/>
            <a:r>
              <a:rPr lang="nb-NO" sz="1800" dirty="0"/>
              <a:t>Rapportering</a:t>
            </a:r>
          </a:p>
          <a:p>
            <a:r>
              <a:rPr lang="nb-NO" sz="2000" dirty="0"/>
              <a:t>All kommunale avløpssystemer</a:t>
            </a:r>
          </a:p>
          <a:p>
            <a:pPr lvl="1"/>
            <a:r>
              <a:rPr lang="nb-NO" sz="1800" dirty="0"/>
              <a:t>Overvåkning</a:t>
            </a:r>
          </a:p>
          <a:p>
            <a:pPr lvl="1"/>
            <a:r>
              <a:rPr lang="nb-NO" sz="1800" dirty="0"/>
              <a:t>Reparasjoner, vedlikehold og utvikling</a:t>
            </a:r>
          </a:p>
          <a:p>
            <a:pPr lvl="1"/>
            <a:r>
              <a:rPr lang="nb-NO" sz="1800" dirty="0"/>
              <a:t>Rensing av kloakk</a:t>
            </a:r>
          </a:p>
          <a:p>
            <a:pPr lvl="1"/>
            <a:r>
              <a:rPr lang="nb-NO" sz="1800" dirty="0"/>
              <a:t>Rapportering</a:t>
            </a:r>
          </a:p>
          <a:p>
            <a:r>
              <a:rPr lang="nb-NO" sz="2000" dirty="0"/>
              <a:t>All kommunal renovasjon</a:t>
            </a:r>
          </a:p>
          <a:p>
            <a:pPr lvl="1"/>
            <a:r>
              <a:rPr lang="nb-NO" sz="1800" dirty="0"/>
              <a:t>Kommunen er del av et interkommunalt selskap (ØFAS) som har som oppgave å utføre kommunens plikter når det kommer til renovasjon</a:t>
            </a:r>
          </a:p>
          <a:p>
            <a:pPr lvl="1"/>
            <a:endParaRPr lang="nb-NO" sz="1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78" y="2166364"/>
            <a:ext cx="4867668" cy="241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571817"/>
      </p:ext>
    </p:extLst>
  </p:cSld>
  <p:clrMapOvr>
    <a:masterClrMapping/>
  </p:clrMapOvr>
</p:sld>
</file>

<file path=ppt/theme/theme1.xml><?xml version="1.0" encoding="utf-8"?>
<a:theme xmlns:a="http://schemas.openxmlformats.org/drawingml/2006/main" name="Kirkenes kompetansenter">
  <a:themeElements>
    <a:clrScheme name="Rød-Oransj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rkenes kompetansesenter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rkenes kompetansesenter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rkenes kompetansesenter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rkenes kompetansenter">
  <a:themeElements>
    <a:clrScheme name="Kirkenes kompetansesenter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irkenes kompetansesenter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rkenes kompetansesenter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rkenes kompetansesenter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rkenes kompetansesenter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1CBF43C45B7B489FD5A80CA75E4677" ma:contentTypeVersion="2" ma:contentTypeDescription="Opprett et nytt dokument." ma:contentTypeScope="" ma:versionID="12938f714da7ecd128dee3cf4d711ca3">
  <xsd:schema xmlns:xsd="http://www.w3.org/2001/XMLSchema" xmlns:xs="http://www.w3.org/2001/XMLSchema" xmlns:p="http://schemas.microsoft.com/office/2006/metadata/properties" xmlns:ns1="http://schemas.microsoft.com/sharepoint/v3" xmlns:ns2="30c1fe55-3076-4f0f-a661-a5b0491d1e57" targetNamespace="http://schemas.microsoft.com/office/2006/metadata/properties" ma:root="true" ma:fieldsID="3ea8017f27dc2372d2d8ff5c907f3531" ns1:_="" ns2:_="">
    <xsd:import namespace="http://schemas.microsoft.com/sharepoint/v3"/>
    <xsd:import namespace="30c1fe55-3076-4f0f-a661-a5b0491d1e5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1fe55-3076-4f0f-a661-a5b0491d1e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0F2296-2CC6-4052-B161-513D247118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AE5914-24CB-47B3-8AFA-C317F6E20F7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30c1fe55-3076-4f0f-a661-a5b0491d1e57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54F754-D32C-4E06-9A7D-42C81207F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c1fe55-3076-4f0f-a661-a5b0491d1e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36721</TotalTime>
  <Words>1195</Words>
  <Application>Microsoft Office PowerPoint</Application>
  <PresentationFormat>Widescreen</PresentationFormat>
  <Paragraphs>221</Paragraphs>
  <Slides>14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Wingdings</vt:lpstr>
      <vt:lpstr>Kirkenes kompetansenter</vt:lpstr>
      <vt:lpstr>1_Kirkenes kompetansenter</vt:lpstr>
      <vt:lpstr>PowerPoint-presentasjon</vt:lpstr>
      <vt:lpstr>Enhet for tekniske tjenester</vt:lpstr>
      <vt:lpstr>FDV – Forvaltning, drift og vedlikehold</vt:lpstr>
      <vt:lpstr> IK Bygg – HMS og FDV oppfølging  </vt:lpstr>
      <vt:lpstr>FDV bygg – fokus fremover</vt:lpstr>
      <vt:lpstr>Prosjekt – Nybygg</vt:lpstr>
      <vt:lpstr>Prosjekt – Politisk behandling</vt:lpstr>
      <vt:lpstr>VAR – Vann, avløp og renovasjon</vt:lpstr>
      <vt:lpstr>VAR – Ansvar</vt:lpstr>
      <vt:lpstr>Vei</vt:lpstr>
      <vt:lpstr>Vei – Administrasjon</vt:lpstr>
      <vt:lpstr>Vei - drift</vt:lpstr>
      <vt:lpstr>Renholdstjenester</vt:lpstr>
      <vt:lpstr>PowerPoint-presentasjon</vt:lpstr>
    </vt:vector>
  </TitlesOfParts>
  <Company>Sør-Varanger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Bordi Øvergaard</dc:creator>
  <cp:lastModifiedBy>Tommy Salmi Nilsen</cp:lastModifiedBy>
  <cp:revision>166</cp:revision>
  <cp:lastPrinted>2018-03-26T07:50:17Z</cp:lastPrinted>
  <dcterms:created xsi:type="dcterms:W3CDTF">2017-02-11T14:13:33Z</dcterms:created>
  <dcterms:modified xsi:type="dcterms:W3CDTF">2023-10-27T13:20:35Z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0x010100D51CBF43C45B7B489FD5A80CA75E4677</vt:lpwstr>
  </property>
</Properties>
</file>